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theme/theme10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1.xml" ContentType="application/vnd.openxmlformats-officedocument.theme+xml"/>
  <Override PartName="/ppt/slideLayouts/slideLayout43.xml" ContentType="application/vnd.openxmlformats-officedocument.presentationml.slideLayout+xml"/>
  <Override PartName="/ppt/theme/theme1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5.xml" ContentType="application/vnd.openxmlformats-officedocument.theme+xml"/>
  <Override PartName="/ppt/slideLayouts/slideLayout54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  <p:sldMasterId id="2147483695" r:id="rId2"/>
    <p:sldMasterId id="2147483697" r:id="rId3"/>
    <p:sldMasterId id="2147483663" r:id="rId4"/>
    <p:sldMasterId id="2147483802" r:id="rId5"/>
    <p:sldMasterId id="2147483700" r:id="rId6"/>
    <p:sldMasterId id="2147483705" r:id="rId7"/>
    <p:sldMasterId id="2147483674" r:id="rId8"/>
    <p:sldMasterId id="2147483711" r:id="rId9"/>
    <p:sldMasterId id="2147483678" r:id="rId10"/>
    <p:sldMasterId id="2147483719" r:id="rId11"/>
    <p:sldMasterId id="2147483684" r:id="rId12"/>
    <p:sldMasterId id="2147483715" r:id="rId13"/>
    <p:sldMasterId id="2147483676" r:id="rId14"/>
    <p:sldMasterId id="2147483693" r:id="rId15"/>
    <p:sldMasterId id="2147483666" r:id="rId16"/>
  </p:sldMasterIdLst>
  <p:notesMasterIdLst>
    <p:notesMasterId r:id="rId44"/>
  </p:notesMasterIdLst>
  <p:handoutMasterIdLst>
    <p:handoutMasterId r:id="rId45"/>
  </p:handoutMasterIdLst>
  <p:sldIdLst>
    <p:sldId id="436" r:id="rId17"/>
    <p:sldId id="466" r:id="rId18"/>
    <p:sldId id="489" r:id="rId19"/>
    <p:sldId id="456" r:id="rId20"/>
    <p:sldId id="474" r:id="rId21"/>
    <p:sldId id="496" r:id="rId22"/>
    <p:sldId id="485" r:id="rId23"/>
    <p:sldId id="495" r:id="rId24"/>
    <p:sldId id="486" r:id="rId25"/>
    <p:sldId id="471" r:id="rId26"/>
    <p:sldId id="473" r:id="rId27"/>
    <p:sldId id="493" r:id="rId28"/>
    <p:sldId id="494" r:id="rId29"/>
    <p:sldId id="497" r:id="rId30"/>
    <p:sldId id="498" r:id="rId31"/>
    <p:sldId id="490" r:id="rId32"/>
    <p:sldId id="491" r:id="rId33"/>
    <p:sldId id="484" r:id="rId34"/>
    <p:sldId id="479" r:id="rId35"/>
    <p:sldId id="481" r:id="rId36"/>
    <p:sldId id="463" r:id="rId37"/>
    <p:sldId id="482" r:id="rId38"/>
    <p:sldId id="468" r:id="rId39"/>
    <p:sldId id="483" r:id="rId40"/>
    <p:sldId id="469" r:id="rId41"/>
    <p:sldId id="477" r:id="rId42"/>
    <p:sldId id="467" r:id="rId43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B1E"/>
    <a:srgbClr val="EE2908"/>
    <a:srgbClr val="E8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85270" autoAdjust="0"/>
  </p:normalViewPr>
  <p:slideViewPr>
    <p:cSldViewPr snapToGrid="0" snapToObjects="1">
      <p:cViewPr varScale="1">
        <p:scale>
          <a:sx n="126" d="100"/>
          <a:sy n="126" d="100"/>
        </p:scale>
        <p:origin x="828" y="12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AA945-BE08-1B46-8413-6A5263A27AC2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40B72-058A-2D4C-873C-A488ACFB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00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1B3ED-92BC-DC4E-AB7C-EF538A1098F1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B6158-C7CB-0F44-B0F2-0892C423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59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dirty="0" smtClean="0"/>
              <a:t>Kristoffer Carlsson</a:t>
            </a:r>
          </a:p>
          <a:p>
            <a:pPr marL="171450" indent="-171450">
              <a:buFontTx/>
              <a:buChar char="-"/>
            </a:pPr>
            <a:r>
              <a:rPr lang="sv-SE" dirty="0" smtClean="0"/>
              <a:t>Material</a:t>
            </a:r>
            <a:r>
              <a:rPr lang="sv-SE" baseline="0" dirty="0" smtClean="0"/>
              <a:t> and </a:t>
            </a:r>
            <a:r>
              <a:rPr lang="sv-SE" baseline="0" dirty="0" err="1" smtClean="0"/>
              <a:t>computational</a:t>
            </a:r>
            <a:r>
              <a:rPr lang="sv-SE" baseline="0" dirty="0" smtClean="0"/>
              <a:t> </a:t>
            </a:r>
            <a:r>
              <a:rPr lang="sv-SE" baseline="0" dirty="0" err="1" smtClean="0"/>
              <a:t>mechanics</a:t>
            </a:r>
            <a:r>
              <a:rPr lang="sv-SE" baseline="0" dirty="0" smtClean="0"/>
              <a:t> division from Chalmers University </a:t>
            </a:r>
            <a:r>
              <a:rPr lang="sv-SE" baseline="0" dirty="0" err="1" smtClean="0"/>
              <a:t>of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Technology</a:t>
            </a:r>
            <a:r>
              <a:rPr lang="sv-SE" baseline="0" dirty="0" smtClean="0"/>
              <a:t>,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Gothenburg, on the South West </a:t>
            </a:r>
            <a:r>
              <a:rPr lang="sv-SE" baseline="0" dirty="0" err="1" smtClean="0"/>
              <a:t>coast</a:t>
            </a:r>
            <a:r>
              <a:rPr lang="sv-SE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sv-SE" baseline="0" dirty="0" smtClean="0"/>
          </a:p>
          <a:p>
            <a:pPr marL="171450" indent="-171450">
              <a:buFontTx/>
              <a:buChar char="-"/>
            </a:pPr>
            <a:endParaRPr lang="sv-SE" b="0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smtClean="0"/>
              <a:t>Tradition for new </a:t>
            </a:r>
            <a:r>
              <a:rPr lang="sv-SE" baseline="0" dirty="0" err="1" smtClean="0"/>
              <a:t>talkers</a:t>
            </a:r>
            <a:r>
              <a:rPr lang="sv-SE" baseline="0" dirty="0" smtClean="0"/>
              <a:t> at </a:t>
            </a:r>
            <a:r>
              <a:rPr lang="sv-SE" baseline="0" dirty="0" err="1" smtClean="0"/>
              <a:t>JuliaCon</a:t>
            </a:r>
            <a:r>
              <a:rPr lang="sv-SE" baseline="0" dirty="0" smtClean="0"/>
              <a:t> to </a:t>
            </a:r>
            <a:r>
              <a:rPr lang="sv-SE" baseline="0" dirty="0" err="1" smtClean="0"/>
              <a:t>say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how</a:t>
            </a:r>
            <a:r>
              <a:rPr lang="sv-SE" baseline="0" dirty="0" smtClean="0"/>
              <a:t> </a:t>
            </a:r>
            <a:r>
              <a:rPr lang="sv-SE" baseline="0" dirty="0" err="1" smtClean="0"/>
              <a:t>they</a:t>
            </a:r>
            <a:r>
              <a:rPr lang="sv-SE" baseline="0" dirty="0" smtClean="0"/>
              <a:t> got </a:t>
            </a:r>
            <a:r>
              <a:rPr lang="sv-SE" baseline="0" dirty="0" err="1" smtClean="0"/>
              <a:t>started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Julia</a:t>
            </a:r>
          </a:p>
          <a:p>
            <a:pPr marL="171450" indent="-171450">
              <a:buFontTx/>
              <a:buChar char="-"/>
            </a:pPr>
            <a:r>
              <a:rPr lang="sv-SE" dirty="0" smtClean="0"/>
              <a:t>For </a:t>
            </a:r>
            <a:r>
              <a:rPr lang="sv-SE" dirty="0" err="1" smtClean="0"/>
              <a:t>me</a:t>
            </a:r>
            <a:r>
              <a:rPr lang="sv-SE" dirty="0" smtClean="0"/>
              <a:t>, </a:t>
            </a:r>
            <a:r>
              <a:rPr lang="sv-SE" dirty="0" err="1" smtClean="0"/>
              <a:t>interactivity</a:t>
            </a:r>
            <a:r>
              <a:rPr lang="sv-SE" dirty="0" smtClean="0"/>
              <a:t> </a:t>
            </a:r>
            <a:r>
              <a:rPr lang="sv-SE" dirty="0" err="1" smtClean="0"/>
              <a:t>combined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</a:t>
            </a:r>
            <a:r>
              <a:rPr lang="sv-SE" dirty="0" err="1" smtClean="0"/>
              <a:t>performance</a:t>
            </a:r>
            <a:r>
              <a:rPr lang="sv-SE" dirty="0" smtClean="0"/>
              <a:t>, like to </a:t>
            </a:r>
            <a:r>
              <a:rPr lang="sv-SE" dirty="0" err="1" smtClean="0"/>
              <a:t>poke</a:t>
            </a:r>
            <a:r>
              <a:rPr lang="sv-SE" dirty="0" smtClean="0"/>
              <a:t> </a:t>
            </a:r>
            <a:r>
              <a:rPr lang="sv-SE" dirty="0" err="1" smtClean="0"/>
              <a:t>around</a:t>
            </a:r>
            <a:r>
              <a:rPr lang="sv-SE" dirty="0" smtClean="0"/>
              <a:t> in a REPL</a:t>
            </a:r>
          </a:p>
          <a:p>
            <a:pPr marL="171450" indent="-171450">
              <a:buFontTx/>
              <a:buChar char="-"/>
            </a:pPr>
            <a:r>
              <a:rPr lang="sv-SE" dirty="0" err="1" smtClean="0"/>
              <a:t>Started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writing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some</a:t>
            </a:r>
            <a:r>
              <a:rPr lang="sv-SE" baseline="0" dirty="0" smtClean="0"/>
              <a:t> FEM </a:t>
            </a:r>
            <a:r>
              <a:rPr lang="sv-SE" baseline="0" dirty="0" err="1" smtClean="0"/>
              <a:t>code</a:t>
            </a:r>
            <a:r>
              <a:rPr lang="sv-SE" baseline="0" dirty="0" smtClean="0"/>
              <a:t> in pure </a:t>
            </a:r>
            <a:r>
              <a:rPr lang="sv-SE" baseline="0" dirty="0" err="1" smtClean="0"/>
              <a:t>Python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very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slow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messing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around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with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Cython</a:t>
            </a:r>
            <a:r>
              <a:rPr lang="sv-SE" baseline="0" dirty="0" smtClean="0"/>
              <a:t> and JIT annotations.</a:t>
            </a:r>
          </a:p>
          <a:p>
            <a:pPr marL="171450" indent="-171450">
              <a:buFontTx/>
              <a:buChar char="-"/>
            </a:pPr>
            <a:r>
              <a:rPr lang="sv-SE" baseline="0" dirty="0" err="1" smtClean="0"/>
              <a:t>Tried</a:t>
            </a:r>
            <a:r>
              <a:rPr lang="sv-SE" baseline="0" dirty="0" smtClean="0"/>
              <a:t> Julia, </a:t>
            </a:r>
            <a:r>
              <a:rPr lang="sv-SE" baseline="0" dirty="0" err="1" smtClean="0"/>
              <a:t>blown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away</a:t>
            </a:r>
            <a:r>
              <a:rPr lang="sv-SE" baseline="0" dirty="0" smtClean="0"/>
              <a:t> by </a:t>
            </a:r>
            <a:r>
              <a:rPr lang="sv-SE" baseline="0" dirty="0" err="1" smtClean="0"/>
              <a:t>performance</a:t>
            </a:r>
            <a:r>
              <a:rPr lang="sv-SE" baseline="0" dirty="0" smtClean="0"/>
              <a:t> and </a:t>
            </a:r>
            <a:r>
              <a:rPr lang="sv-SE" baseline="0" dirty="0" err="1" smtClean="0"/>
              <a:t>open</a:t>
            </a:r>
            <a:r>
              <a:rPr lang="sv-SE" baseline="0" dirty="0" smtClean="0"/>
              <a:t> source -&gt; look under </a:t>
            </a:r>
            <a:r>
              <a:rPr lang="sv-SE" baseline="0" dirty="0" err="1" smtClean="0"/>
              <a:t>hood</a:t>
            </a:r>
            <a:endParaRPr lang="sv-SE" baseline="0" dirty="0" smtClean="0"/>
          </a:p>
          <a:p>
            <a:pPr marL="171450" indent="-171450">
              <a:buFontTx/>
              <a:buChar char="-"/>
            </a:pPr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smtClean="0"/>
              <a:t>TODO: </a:t>
            </a:r>
            <a:r>
              <a:rPr lang="sv-SE" baseline="0" dirty="0" err="1" smtClean="0"/>
              <a:t>generate</a:t>
            </a:r>
            <a:r>
              <a:rPr lang="sv-SE" baseline="0" dirty="0" smtClean="0"/>
              <a:t> images for RVE</a:t>
            </a:r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0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Julia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course</a:t>
            </a:r>
            <a:r>
              <a:rPr lang="sv-SE" dirty="0" smtClean="0"/>
              <a:t> has </a:t>
            </a:r>
            <a:r>
              <a:rPr lang="sv-SE" dirty="0" err="1" smtClean="0"/>
              <a:t>Lapack</a:t>
            </a:r>
            <a:r>
              <a:rPr lang="sv-SE" dirty="0" smtClean="0"/>
              <a:t> </a:t>
            </a:r>
            <a:r>
              <a:rPr lang="sv-SE" dirty="0" err="1" smtClean="0"/>
              <a:t>wrapped</a:t>
            </a:r>
            <a:r>
              <a:rPr lang="sv-SE" dirty="0" smtClean="0"/>
              <a:t> and</a:t>
            </a:r>
            <a:r>
              <a:rPr lang="sv-SE" baseline="0" dirty="0" smtClean="0"/>
              <a:t> it w</a:t>
            </a:r>
          </a:p>
          <a:p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err="1" smtClean="0"/>
              <a:t>When</a:t>
            </a:r>
            <a:r>
              <a:rPr lang="sv-SE" baseline="0" dirty="0" smtClean="0"/>
              <a:t> do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need</a:t>
            </a:r>
            <a:r>
              <a:rPr lang="sv-SE" baseline="0" dirty="0" smtClean="0"/>
              <a:t> to </a:t>
            </a:r>
            <a:r>
              <a:rPr lang="sv-SE" baseline="0" dirty="0" err="1" smtClean="0"/>
              <a:t>solve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dense</a:t>
            </a:r>
            <a:r>
              <a:rPr lang="sv-SE" baseline="0" dirty="0" smtClean="0"/>
              <a:t> systems in FEM?</a:t>
            </a:r>
          </a:p>
          <a:p>
            <a:pPr marL="171450" indent="-171450">
              <a:buFontTx/>
              <a:buChar char="-"/>
            </a:pPr>
            <a:r>
              <a:rPr lang="sv-SE" baseline="0" dirty="0" err="1" smtClean="0"/>
              <a:t>One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example</a:t>
            </a:r>
            <a:r>
              <a:rPr lang="sv-SE" baseline="0" dirty="0" smtClean="0"/>
              <a:t> is </a:t>
            </a:r>
            <a:r>
              <a:rPr lang="sv-SE" baseline="0" dirty="0" err="1" smtClean="0"/>
              <a:t>when</a:t>
            </a:r>
            <a:r>
              <a:rPr lang="sv-SE" baseline="0" dirty="0" smtClean="0"/>
              <a:t>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have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plasticity</a:t>
            </a:r>
            <a:r>
              <a:rPr lang="sv-SE" baseline="0" dirty="0" smtClean="0"/>
              <a:t>, maximum </a:t>
            </a:r>
            <a:r>
              <a:rPr lang="sv-SE" baseline="0" dirty="0" err="1" smtClean="0"/>
              <a:t>dissipation</a:t>
            </a:r>
            <a:r>
              <a:rPr lang="sv-SE" baseline="0" dirty="0" smtClean="0"/>
              <a:t> </a:t>
            </a:r>
            <a:r>
              <a:rPr lang="sv-SE" baseline="0" dirty="0" err="1" smtClean="0"/>
              <a:t>principle</a:t>
            </a:r>
            <a:r>
              <a:rPr lang="sv-SE" baseline="0" dirty="0" smtClean="0"/>
              <a:t> -&gt; KKT </a:t>
            </a:r>
            <a:r>
              <a:rPr lang="sv-SE" baseline="0" dirty="0" err="1" smtClean="0"/>
              <a:t>condition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should</a:t>
            </a:r>
            <a:r>
              <a:rPr lang="sv-SE" baseline="0" dirty="0" smtClean="0"/>
              <a:t> be fulfilled in </a:t>
            </a:r>
            <a:r>
              <a:rPr lang="sv-SE" baseline="0" dirty="0" err="1" smtClean="0"/>
              <a:t>each</a:t>
            </a:r>
            <a:r>
              <a:rPr lang="sv-SE" baseline="0" dirty="0" smtClean="0"/>
              <a:t> </a:t>
            </a:r>
            <a:r>
              <a:rPr lang="sv-SE" baseline="0" dirty="0" err="1" smtClean="0"/>
              <a:t>quadrature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point</a:t>
            </a:r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err="1" smtClean="0"/>
              <a:t>Solve</a:t>
            </a:r>
            <a:r>
              <a:rPr lang="sv-SE" baseline="0" dirty="0" smtClean="0"/>
              <a:t> a </a:t>
            </a:r>
            <a:r>
              <a:rPr lang="sv-SE" baseline="0" dirty="0" err="1" smtClean="0"/>
              <a:t>nonlinear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dense</a:t>
            </a:r>
            <a:r>
              <a:rPr lang="sv-SE" baseline="0" dirty="0" smtClean="0"/>
              <a:t> system in 10^1 </a:t>
            </a:r>
            <a:r>
              <a:rPr lang="sv-SE" baseline="0" dirty="0" err="1" smtClean="0"/>
              <a:t>variables</a:t>
            </a:r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err="1" smtClean="0"/>
              <a:t>Many</a:t>
            </a:r>
            <a:r>
              <a:rPr lang="sv-SE" baseline="0" dirty="0" smtClean="0"/>
              <a:t> systems..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Overhead in </a:t>
            </a:r>
            <a:r>
              <a:rPr lang="sv-SE" baseline="0" dirty="0" err="1" smtClean="0"/>
              <a:t>solver</a:t>
            </a:r>
            <a:r>
              <a:rPr lang="sv-SE" baseline="0" dirty="0" smtClean="0"/>
              <a:t> </a:t>
            </a:r>
            <a:r>
              <a:rPr lang="sv-SE" baseline="0" dirty="0" err="1" smtClean="0"/>
              <a:t>packages</a:t>
            </a:r>
            <a:r>
              <a:rPr lang="sv-SE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11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2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8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- If </a:t>
            </a:r>
            <a:r>
              <a:rPr lang="sv-SE" dirty="0" err="1" smtClean="0"/>
              <a:t>anyone</a:t>
            </a:r>
            <a:r>
              <a:rPr lang="sv-SE" dirty="0" smtClean="0"/>
              <a:t> has </a:t>
            </a:r>
            <a:r>
              <a:rPr lang="sv-SE" dirty="0" err="1" smtClean="0"/>
              <a:t>written</a:t>
            </a:r>
            <a:r>
              <a:rPr lang="sv-SE" baseline="0" dirty="0" smtClean="0"/>
              <a:t> an exporter for </a:t>
            </a:r>
            <a:r>
              <a:rPr lang="sv-SE" baseline="0" dirty="0" err="1" smtClean="0"/>
              <a:t>binary</a:t>
            </a:r>
            <a:r>
              <a:rPr lang="sv-SE" baseline="0" dirty="0" smtClean="0"/>
              <a:t> VTK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know</a:t>
            </a:r>
            <a:r>
              <a:rPr lang="sv-SE" baseline="0" dirty="0" smtClean="0"/>
              <a:t> it </a:t>
            </a:r>
            <a:r>
              <a:rPr lang="sv-SE" baseline="0" dirty="0" err="1" smtClean="0"/>
              <a:t>can</a:t>
            </a:r>
            <a:r>
              <a:rPr lang="sv-SE" baseline="0" dirty="0" smtClean="0"/>
              <a:t> be </a:t>
            </a:r>
            <a:r>
              <a:rPr lang="sv-SE" baseline="0" dirty="0" err="1" smtClean="0"/>
              <a:t>difficult</a:t>
            </a:r>
            <a:r>
              <a:rPr lang="sv-SE" baseline="0" dirty="0" smtClean="0"/>
              <a:t>, </a:t>
            </a:r>
            <a:r>
              <a:rPr lang="sv-SE" baseline="0" dirty="0" err="1" smtClean="0"/>
              <a:t>header</a:t>
            </a:r>
            <a:r>
              <a:rPr lang="sv-SE" baseline="0" dirty="0" smtClean="0"/>
              <a:t> has to be </a:t>
            </a:r>
            <a:r>
              <a:rPr lang="sv-SE" baseline="0" dirty="0" err="1" smtClean="0"/>
              <a:t>separately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encoded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28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53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9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3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8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Typically</a:t>
            </a:r>
            <a:r>
              <a:rPr lang="sv-SE" dirty="0" smtClean="0"/>
              <a:t> Colon is </a:t>
            </a:r>
            <a:r>
              <a:rPr lang="sv-SE" dirty="0" err="1" smtClean="0"/>
              <a:t>used</a:t>
            </a:r>
            <a:r>
              <a:rPr lang="sv-SE" dirty="0" smtClean="0"/>
              <a:t> for double </a:t>
            </a:r>
            <a:r>
              <a:rPr lang="sv-SE" dirty="0" err="1" smtClean="0"/>
              <a:t>contraction</a:t>
            </a:r>
            <a:r>
              <a:rPr lang="sv-SE" dirty="0" smtClean="0"/>
              <a:t>,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why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didn’t</a:t>
            </a:r>
            <a:r>
              <a:rPr lang="sv-SE" baseline="0" dirty="0" smtClean="0"/>
              <a:t> I </a:t>
            </a:r>
            <a:r>
              <a:rPr lang="sv-SE" baseline="0" dirty="0" err="1" smtClean="0"/>
              <a:t>use</a:t>
            </a:r>
            <a:r>
              <a:rPr lang="sv-SE" baseline="0" dirty="0" smtClean="0"/>
              <a:t> it?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Typically</a:t>
            </a:r>
            <a:r>
              <a:rPr lang="sv-SE" dirty="0" smtClean="0"/>
              <a:t> Colon is </a:t>
            </a:r>
            <a:r>
              <a:rPr lang="sv-SE" dirty="0" err="1" smtClean="0"/>
              <a:t>used</a:t>
            </a:r>
            <a:r>
              <a:rPr lang="sv-SE" dirty="0" smtClean="0"/>
              <a:t> for double </a:t>
            </a:r>
            <a:r>
              <a:rPr lang="sv-SE" dirty="0" err="1" smtClean="0"/>
              <a:t>contraction</a:t>
            </a:r>
            <a:r>
              <a:rPr lang="sv-SE" dirty="0" smtClean="0"/>
              <a:t>,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why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didn’t</a:t>
            </a:r>
            <a:r>
              <a:rPr lang="sv-SE" baseline="0" dirty="0" smtClean="0"/>
              <a:t> I </a:t>
            </a:r>
            <a:r>
              <a:rPr lang="sv-SE" baseline="0" dirty="0" err="1" smtClean="0"/>
              <a:t>use</a:t>
            </a:r>
            <a:r>
              <a:rPr lang="sv-SE" baseline="0" dirty="0" smtClean="0"/>
              <a:t> it?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Typically</a:t>
            </a:r>
            <a:r>
              <a:rPr lang="sv-SE" dirty="0" smtClean="0"/>
              <a:t> Colon is </a:t>
            </a:r>
            <a:r>
              <a:rPr lang="sv-SE" dirty="0" err="1" smtClean="0"/>
              <a:t>used</a:t>
            </a:r>
            <a:r>
              <a:rPr lang="sv-SE" dirty="0" smtClean="0"/>
              <a:t> for double </a:t>
            </a:r>
            <a:r>
              <a:rPr lang="sv-SE" dirty="0" err="1" smtClean="0"/>
              <a:t>contraction</a:t>
            </a:r>
            <a:r>
              <a:rPr lang="sv-SE" dirty="0" smtClean="0"/>
              <a:t>,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why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didn’t</a:t>
            </a:r>
            <a:r>
              <a:rPr lang="sv-SE" baseline="0" dirty="0" smtClean="0"/>
              <a:t> I </a:t>
            </a:r>
            <a:r>
              <a:rPr lang="sv-SE" baseline="0" dirty="0" err="1" smtClean="0"/>
              <a:t>use</a:t>
            </a:r>
            <a:r>
              <a:rPr lang="sv-SE" baseline="0" dirty="0" smtClean="0"/>
              <a:t> it?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2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Typically</a:t>
            </a:r>
            <a:r>
              <a:rPr lang="sv-SE" dirty="0" smtClean="0"/>
              <a:t> Colon is </a:t>
            </a:r>
            <a:r>
              <a:rPr lang="sv-SE" dirty="0" err="1" smtClean="0"/>
              <a:t>used</a:t>
            </a:r>
            <a:r>
              <a:rPr lang="sv-SE" dirty="0" smtClean="0"/>
              <a:t> for double </a:t>
            </a:r>
            <a:r>
              <a:rPr lang="sv-SE" dirty="0" err="1" smtClean="0"/>
              <a:t>contraction</a:t>
            </a:r>
            <a:r>
              <a:rPr lang="sv-SE" dirty="0" smtClean="0"/>
              <a:t>,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why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didn’t</a:t>
            </a:r>
            <a:r>
              <a:rPr lang="sv-SE" baseline="0" dirty="0" smtClean="0"/>
              <a:t> I </a:t>
            </a:r>
            <a:r>
              <a:rPr lang="sv-SE" baseline="0" dirty="0" err="1" smtClean="0"/>
              <a:t>use</a:t>
            </a:r>
            <a:r>
              <a:rPr lang="sv-SE" baseline="0" dirty="0" smtClean="0"/>
              <a:t> it?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5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 smtClean="0"/>
              <a:t>Typically</a:t>
            </a:r>
            <a:r>
              <a:rPr lang="sv-SE" dirty="0" smtClean="0"/>
              <a:t> Colon is </a:t>
            </a:r>
            <a:r>
              <a:rPr lang="sv-SE" dirty="0" err="1" smtClean="0"/>
              <a:t>used</a:t>
            </a:r>
            <a:r>
              <a:rPr lang="sv-SE" dirty="0" smtClean="0"/>
              <a:t> for double </a:t>
            </a:r>
            <a:r>
              <a:rPr lang="sv-SE" dirty="0" err="1" smtClean="0"/>
              <a:t>contraction</a:t>
            </a:r>
            <a:r>
              <a:rPr lang="sv-SE" dirty="0" smtClean="0"/>
              <a:t>,</a:t>
            </a:r>
            <a:r>
              <a:rPr lang="sv-SE" baseline="0" dirty="0" smtClean="0"/>
              <a:t> </a:t>
            </a:r>
            <a:r>
              <a:rPr lang="sv-SE" baseline="0" dirty="0" err="1" smtClean="0"/>
              <a:t>why</a:t>
            </a:r>
            <a:r>
              <a:rPr lang="sv-SE" baseline="0" dirty="0" smtClean="0"/>
              <a:t> </a:t>
            </a:r>
            <a:r>
              <a:rPr lang="sv-SE" baseline="0" dirty="0" err="1" smtClean="0"/>
              <a:t>didn’t</a:t>
            </a:r>
            <a:r>
              <a:rPr lang="sv-SE" baseline="0" dirty="0" smtClean="0"/>
              <a:t> I </a:t>
            </a:r>
            <a:r>
              <a:rPr lang="sv-SE" baseline="0" dirty="0" err="1" smtClean="0"/>
              <a:t>use</a:t>
            </a:r>
            <a:r>
              <a:rPr lang="sv-SE" baseline="0" dirty="0" smtClean="0"/>
              <a:t> it?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B6158-C7CB-0F44-B0F2-0892C423F7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94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061"/>
            <a:ext cx="234315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67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21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3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2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bg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bg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06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11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061"/>
            <a:ext cx="234315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12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6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4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>
                <a:latin typeface="Fira Sans Light" panose="020B0403050000020004" pitchFamily="34" charset="0"/>
                <a:ea typeface="Fira Sans Light" panose="020B0403050000020004" pitchFamily="34" charset="0"/>
              </a:defRPr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>
                <a:latin typeface="Fira Sans Light" panose="020B0403050000020004" pitchFamily="34" charset="0"/>
                <a:ea typeface="Fira Sans Light" panose="020B0403050000020004" pitchFamily="34" charset="0"/>
              </a:defRPr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>
                <a:latin typeface="Fira Sans Light" panose="020B0403050000020004" pitchFamily="34" charset="0"/>
                <a:ea typeface="Fira Sans Light" panose="020B0403050000020004" pitchFamily="34" charset="0"/>
              </a:defRPr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>
                <a:latin typeface="Fira Sans Light" panose="020B0403050000020004" pitchFamily="34" charset="0"/>
                <a:ea typeface="Fira Sans Light" panose="020B0403050000020004" pitchFamily="34" charset="0"/>
              </a:defRPr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>
                <a:latin typeface="Fira Sans Light" panose="020B0403050000020004" pitchFamily="34" charset="0"/>
                <a:ea typeface="Fira Sans Light" panose="020B0403050000020004" pitchFamily="34" charset="0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latin typeface="Fira Sans Light" panose="020B0403050000020004" pitchFamily="34" charset="0"/>
                <a:ea typeface="Fira Sans Light" panose="020B0403050000020004" pitchFamily="34" charset="0"/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latin typeface="Fira Sans SemiBold" panose="020B0703050000020004" pitchFamily="34" charset="0"/>
                <a:ea typeface="Fira Sans SemiBold" panose="020B0703050000020004" pitchFamily="34" charset="0"/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85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061"/>
            <a:ext cx="234315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7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3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86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7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7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9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5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93745" y="4836367"/>
            <a:ext cx="6858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 smtClean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01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365"/>
            <a:ext cx="234315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5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30645"/>
            <a:ext cx="6858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93745" y="4836367"/>
            <a:ext cx="6858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 smtClean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0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367"/>
            <a:ext cx="234315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1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2208245" y="5230327"/>
            <a:ext cx="6858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 smtClean="0"/>
          </a:p>
        </p:txBody>
      </p:sp>
    </p:spTree>
    <p:extLst>
      <p:ext uri="{BB962C8B-B14F-4D97-AF65-F5344CB8AC3E}">
        <p14:creationId xmlns:p14="http://schemas.microsoft.com/office/powerpoint/2010/main" val="256309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93745" y="4836367"/>
            <a:ext cx="6858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 smtClean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367"/>
            <a:ext cx="234315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2208245" y="5230327"/>
            <a:ext cx="6858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 smtClean="0"/>
          </a:p>
        </p:txBody>
      </p:sp>
    </p:spTree>
    <p:extLst>
      <p:ext uri="{BB962C8B-B14F-4D97-AF65-F5344CB8AC3E}">
        <p14:creationId xmlns:p14="http://schemas.microsoft.com/office/powerpoint/2010/main" val="19022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bg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1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061"/>
            <a:ext cx="234315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9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A1491E-85A9-A94D-B0E9-7043E147B49A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>
                <a:solidFill>
                  <a:srgbClr val="FFFFFF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93745" y="4836367"/>
            <a:ext cx="6858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b="0" dirty="0" err="1" smtClean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42900" y="4706471"/>
            <a:ext cx="61722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>
                <a:solidFill>
                  <a:srgbClr val="FFFFFF"/>
                </a:solidFill>
              </a:defRPr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1pPr>
            <a:lvl2pPr marL="742895" indent="-285730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2pPr>
            <a:lvl3pPr marL="1142914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3pPr>
            <a:lvl4pPr marL="1600080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4pPr>
            <a:lvl5pPr marL="2057246" indent="-228584">
              <a:buClr>
                <a:schemeClr val="bg2"/>
              </a:buClr>
              <a:buFont typeface="Arial"/>
              <a:buChar char="•"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365"/>
            <a:ext cx="234315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42900" y="4706471"/>
            <a:ext cx="61722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1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21C3D7-77A6-874E-83A9-BAEA88BCCA67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30645"/>
            <a:ext cx="6858000" cy="42804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11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061"/>
            <a:ext cx="234315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6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231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9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4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7" y="956392"/>
            <a:ext cx="3819695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80000"/>
              </a:lnSpc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7" y="1780851"/>
            <a:ext cx="3819695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14850" y="425061"/>
            <a:ext cx="2343150" cy="427594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71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7921C3D7-77A6-874E-83A9-BAEA88BCCA67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25450"/>
            <a:ext cx="6858000" cy="42862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21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2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5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8257" y="2940901"/>
            <a:ext cx="3754041" cy="156051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rgbClr val="262626"/>
                </a:solidFill>
              </a:defRPr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917" y="1729881"/>
            <a:ext cx="4751126" cy="159702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>
                <a:solidFill>
                  <a:schemeClr val="tx2"/>
                </a:solidFill>
              </a:defRPr>
            </a:lvl1pPr>
            <a:lvl2pPr marL="457166" indent="0">
              <a:buNone/>
              <a:defRPr sz="4000" b="1"/>
            </a:lvl2pPr>
            <a:lvl3pPr marL="914331" indent="0">
              <a:buNone/>
              <a:defRPr sz="4000" b="1"/>
            </a:lvl3pPr>
            <a:lvl4pPr marL="1371498" indent="0">
              <a:buNone/>
              <a:defRPr sz="4000" b="1"/>
            </a:lvl4pPr>
            <a:lvl5pPr marL="1828664" indent="0">
              <a:buNone/>
              <a:defRPr sz="4000" b="1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0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19A1491E-85A9-A94D-B0E9-7043E147B49A}" type="datetime1">
              <a:rPr lang="en-US" smtClean="0"/>
              <a:t>6/19/2016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/>
          <a:lstStyle/>
          <a:p>
            <a:fld id="{344E8EA3-C3DD-5544-8A1C-EA00A1673D3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44093" y="2273300"/>
            <a:ext cx="6171009" cy="2336800"/>
          </a:xfrm>
          <a:prstGeom prst="rect">
            <a:avLst/>
          </a:prstGeom>
        </p:spPr>
        <p:txBody>
          <a:bodyPr vert="horz"/>
          <a:lstStyle>
            <a:lvl1pPr marL="342874" indent="-34287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1pPr>
            <a:lvl2pPr marL="742895" indent="-285730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2pPr>
            <a:lvl3pPr marL="1142914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3pPr>
            <a:lvl4pPr marL="1600080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4pPr>
            <a:lvl5pPr marL="2057246" indent="-228584">
              <a:buClr>
                <a:schemeClr val="tx1">
                  <a:lumMod val="65000"/>
                  <a:lumOff val="35000"/>
                </a:schemeClr>
              </a:buClr>
              <a:buFont typeface="Arial"/>
              <a:buChar char="•"/>
              <a:defRPr b="1"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344093" y="1504950"/>
            <a:ext cx="6171009" cy="692150"/>
          </a:xfrm>
          <a:prstGeom prst="rect">
            <a:avLst/>
          </a:prstGeom>
        </p:spPr>
        <p:txBody>
          <a:bodyPr vert="horz" tIns="0" anchor="t" anchorCtr="0"/>
          <a:lstStyle>
            <a:lvl1pPr marL="0" indent="0">
              <a:buFontTx/>
              <a:buNone/>
              <a:defRPr sz="1800"/>
            </a:lvl1pPr>
            <a:lvl2pPr marL="457166" indent="0">
              <a:buFontTx/>
              <a:buNone/>
              <a:defRPr/>
            </a:lvl2pPr>
            <a:lvl3pPr marL="914331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44093" y="889000"/>
            <a:ext cx="6171009" cy="61595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2800" b="1" kern="100" spc="0"/>
            </a:lvl1pPr>
            <a:lvl2pPr marL="457166" indent="0" algn="l">
              <a:buFontTx/>
              <a:buNone/>
              <a:defRPr sz="3200"/>
            </a:lvl2pPr>
            <a:lvl3pPr marL="914331" indent="0" algn="l">
              <a:buFontTx/>
              <a:buNone/>
              <a:defRPr sz="3200"/>
            </a:lvl3pPr>
            <a:lvl4pPr marL="1371498" indent="0" algn="l">
              <a:buFontTx/>
              <a:buNone/>
              <a:defRPr sz="3200"/>
            </a:lvl4pPr>
            <a:lvl5pPr marL="1828664" indent="0" algn="l">
              <a:buFontTx/>
              <a:buNone/>
              <a:defRPr sz="3200"/>
            </a:lvl5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3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5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9" y="786788"/>
            <a:ext cx="2055123" cy="5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7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858000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9" y="787886"/>
            <a:ext cx="2055123" cy="5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80"/>
            <a:ext cx="6858000" cy="4723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6858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1899"/>
            <a:ext cx="6858000" cy="5197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42017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87983"/>
            <a:ext cx="986700" cy="2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0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9" y="786788"/>
            <a:ext cx="2055123" cy="5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0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6858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7095"/>
            <a:ext cx="6858000" cy="1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42017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87983"/>
            <a:ext cx="986700" cy="2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ancezChalmers_white_centered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693" y="1041400"/>
            <a:ext cx="2009775" cy="306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14" y="1067648"/>
            <a:ext cx="1901504" cy="30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5" y="1066800"/>
            <a:ext cx="1872234" cy="3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5" y="1066800"/>
            <a:ext cx="1872234" cy="30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44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9" y="787886"/>
            <a:ext cx="2055123" cy="5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3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9" y="787886"/>
            <a:ext cx="2055123" cy="5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6858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12277"/>
            <a:ext cx="6858000" cy="5196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87983"/>
            <a:ext cx="986700" cy="2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6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68" r:id="rId3"/>
    <p:sldLayoutId id="2147483723" r:id="rId4"/>
    <p:sldLayoutId id="2147483800" r:id="rId5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9C9C9C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18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80"/>
            <a:ext cx="6858000" cy="4723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6858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22681"/>
            <a:ext cx="6858000" cy="1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87983"/>
            <a:ext cx="986700" cy="2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80"/>
            <a:ext cx="6858000" cy="4723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6858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7095"/>
            <a:ext cx="6858000" cy="10391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87983"/>
            <a:ext cx="986700" cy="2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4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9" y="787886"/>
            <a:ext cx="2055123" cy="5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7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41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20180"/>
            <a:ext cx="6858000" cy="4723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647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ABA6ABB-0B25-7449-AB4B-8AF87CD2F9F0}" type="datetime1">
              <a:rPr lang="en-US" smtClean="0"/>
              <a:pPr/>
              <a:t>6/19/2016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76"/>
            <a:ext cx="21717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Chalmers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76"/>
            <a:ext cx="1600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344E8EA3-C3DD-5544-8A1C-EA00A1673D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"/>
            <a:ext cx="6858000" cy="42017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4707095"/>
            <a:ext cx="6858000" cy="5195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42017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20171"/>
            <a:ext cx="6858000" cy="0"/>
          </a:xfrm>
          <a:prstGeom prst="line">
            <a:avLst/>
          </a:prstGeom>
          <a:ln w="63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87983"/>
            <a:ext cx="986700" cy="2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166" rtl="0" eaLnBrk="1" latinLnBrk="0" hangingPunct="1">
        <a:spcBef>
          <a:spcPct val="0"/>
        </a:spcBef>
        <a:buNone/>
        <a:defRPr sz="3200" b="1" kern="500" spc="0">
          <a:solidFill>
            <a:srgbClr val="262626"/>
          </a:solidFill>
          <a:latin typeface="Arial"/>
          <a:ea typeface="+mj-ea"/>
          <a:cs typeface="Arial"/>
        </a:defRPr>
      </a:lvl1pPr>
    </p:titleStyle>
    <p:bodyStyle>
      <a:lvl1pPr marL="342874" indent="-34287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2"/>
          </a:solidFill>
          <a:latin typeface="Arial"/>
          <a:ea typeface="+mn-ea"/>
          <a:cs typeface="Arial"/>
        </a:defRPr>
      </a:lvl1pPr>
      <a:lvl2pPr marL="742895" indent="-285730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800" kern="1200">
          <a:solidFill>
            <a:schemeClr val="tx2"/>
          </a:solidFill>
          <a:latin typeface="Arial"/>
          <a:ea typeface="+mn-ea"/>
          <a:cs typeface="Arial"/>
        </a:defRPr>
      </a:lvl2pPr>
      <a:lvl3pPr marL="1142914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chemeClr val="tx2"/>
          </a:solidFill>
          <a:latin typeface="Arial"/>
          <a:ea typeface="+mn-ea"/>
          <a:cs typeface="Arial"/>
        </a:defRPr>
      </a:lvl3pPr>
      <a:lvl4pPr marL="1600080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400" kern="1200">
          <a:solidFill>
            <a:schemeClr val="tx2"/>
          </a:solidFill>
          <a:latin typeface="Arial"/>
          <a:ea typeface="+mn-ea"/>
          <a:cs typeface="Arial"/>
        </a:defRPr>
      </a:lvl4pPr>
      <a:lvl5pPr marL="2057246" indent="-228584" algn="l" defTabSz="457166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200" kern="1200">
          <a:solidFill>
            <a:schemeClr val="tx2"/>
          </a:solidFill>
          <a:latin typeface="Arial"/>
          <a:ea typeface="+mn-ea"/>
          <a:cs typeface="Arial"/>
        </a:defRPr>
      </a:lvl5pPr>
      <a:lvl6pPr marL="2514411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4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1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toffer.carlsson@chalmers.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juliacon.org/abstracts.html#IterativeMethods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8494" y="3241500"/>
            <a:ext cx="7849298" cy="2336800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>
                <a:latin typeface="Rockwell" panose="02060603020205020403" pitchFamily="18" charset="0"/>
              </a:rPr>
              <a:t>Kristoffer Carlsson </a:t>
            </a:r>
          </a:p>
          <a:p>
            <a:pPr marL="0" indent="0">
              <a:buNone/>
            </a:pPr>
            <a:r>
              <a:rPr lang="en-US" sz="1400" b="0" dirty="0" smtClean="0">
                <a:latin typeface="Rockwell" panose="02060603020205020403" pitchFamily="18" charset="0"/>
              </a:rPr>
              <a:t>Division of Material </a:t>
            </a:r>
            <a:r>
              <a:rPr lang="en-US" sz="1400" b="0" dirty="0">
                <a:latin typeface="Rockwell" panose="02060603020205020403" pitchFamily="18" charset="0"/>
              </a:rPr>
              <a:t>and Computational Mechanics</a:t>
            </a:r>
          </a:p>
          <a:p>
            <a:pPr marL="0" indent="0">
              <a:buNone/>
            </a:pPr>
            <a:r>
              <a:rPr lang="en-US" sz="1400" b="0" dirty="0">
                <a:latin typeface="Rockwell" panose="02060603020205020403" pitchFamily="18" charset="0"/>
              </a:rPr>
              <a:t>Chalmers University of Technology</a:t>
            </a:r>
          </a:p>
          <a:p>
            <a:pPr marL="0" indent="0">
              <a:buNone/>
            </a:pPr>
            <a:endParaRPr lang="en-US" sz="1400" b="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1400" b="0" dirty="0">
                <a:latin typeface="Rockwell" panose="02060603020205020403" pitchFamily="18" charset="0"/>
              </a:rPr>
              <a:t>        @</a:t>
            </a:r>
            <a:r>
              <a:rPr lang="en-US" sz="1400" b="0" dirty="0" err="1">
                <a:latin typeface="Rockwell" panose="02060603020205020403" pitchFamily="18" charset="0"/>
              </a:rPr>
              <a:t>KristofferC</a:t>
            </a:r>
            <a:endParaRPr lang="en-US" sz="1400" b="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sz="1400" b="0" dirty="0">
                <a:latin typeface="Rockwell" panose="02060603020205020403" pitchFamily="18" charset="0"/>
                <a:hlinkClick r:id="rId3"/>
              </a:rPr>
              <a:t>kristoffer.carlsson@chalmers.se</a:t>
            </a:r>
            <a:endParaRPr lang="en-US" sz="1400" b="0" dirty="0">
              <a:latin typeface="Rockwell" panose="02060603020205020403" pitchFamily="18" charset="0"/>
            </a:endParaRPr>
          </a:p>
          <a:p>
            <a:endParaRPr lang="en-US" sz="1400" b="0" dirty="0">
              <a:latin typeface="Rockwell" panose="02060603020205020403" pitchFamily="18" charset="0"/>
            </a:endParaRPr>
          </a:p>
          <a:p>
            <a:endParaRPr lang="en-US" sz="1400" dirty="0">
              <a:latin typeface="Rockwell" panose="02060603020205020403" pitchFamily="18" charset="0"/>
            </a:endParaRP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5"/>
          </p:nvPr>
        </p:nvSpPr>
        <p:spPr>
          <a:xfrm>
            <a:off x="148495" y="1769569"/>
            <a:ext cx="6171009" cy="692150"/>
          </a:xfrm>
        </p:spPr>
        <p:txBody>
          <a:bodyPr/>
          <a:lstStyle/>
          <a:p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An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overview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the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package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</a:p>
          <a:p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landscape for FEM in Julia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48495" y="681813"/>
            <a:ext cx="6171009" cy="615950"/>
          </a:xfrm>
        </p:spPr>
        <p:txBody>
          <a:bodyPr/>
          <a:lstStyle/>
          <a:p>
            <a:r>
              <a:rPr lang="en-US" sz="4400" dirty="0">
                <a:latin typeface="Fira Sans SemiBold" panose="020B0703050000020004" pitchFamily="34" charset="0"/>
                <a:ea typeface="Fira Sans SemiBold" panose="020B0703050000020004" pitchFamily="34" charset="0"/>
              </a:rPr>
              <a:t>FEM in Julia</a:t>
            </a:r>
          </a:p>
        </p:txBody>
      </p:sp>
      <p:pic>
        <p:nvPicPr>
          <p:cNvPr id="10" name="Picture 4" descr="https://assets-cdn.github.com/images/modules/open_graph/github-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6" y="4383874"/>
            <a:ext cx="405157" cy="2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66" y="683737"/>
            <a:ext cx="2955892" cy="2557768"/>
          </a:xfrm>
          <a:prstGeom prst="rect">
            <a:avLst/>
          </a:prstGeom>
        </p:spPr>
      </p:pic>
      <p:pic>
        <p:nvPicPr>
          <p:cNvPr id="3074" name="Picture 2" descr="https://www.chalmers.se/SiteCollectionImages/Logotyper/Chalmers%20logotyp/AvancezChalmers_black_righ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5" y="4263510"/>
            <a:ext cx="2809552" cy="6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3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5"/>
          </p:nvPr>
        </p:nvSpPr>
        <p:spPr>
          <a:xfrm>
            <a:off x="344093" y="855071"/>
            <a:ext cx="6171009" cy="692150"/>
          </a:xfrm>
        </p:spPr>
        <p:txBody>
          <a:bodyPr/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Einsum.jl</a:t>
            </a:r>
            <a:r>
              <a:rPr lang="sv-SE" dirty="0">
                <a:latin typeface="Fira Mono" panose="020B0509050000020004" pitchFamily="49" charset="0"/>
                <a:ea typeface="Fira Mono" panose="020B0509050000020004" pitchFamily="49" charset="0"/>
              </a:rPr>
              <a:t> - @</a:t>
            </a:r>
            <a:r>
              <a:rPr lang="sv-SE" dirty="0" err="1">
                <a:latin typeface="Fira Mono" panose="020B0509050000020004" pitchFamily="49" charset="0"/>
                <a:ea typeface="Fira Mono" panose="020B0509050000020004" pitchFamily="49" charset="0"/>
              </a:rPr>
              <a:t>ahwillia</a:t>
            </a:r>
            <a:endParaRPr lang="sv-SE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endParaRPr lang="sv-SE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endParaRPr lang="sv-SE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TensorOperations.jl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– @</a:t>
            </a: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Jutho</a:t>
            </a:r>
            <a:endParaRPr lang="sv-SE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endParaRPr lang="sv-SE" dirty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4" y="251159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Tensor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operations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747712" y="1422694"/>
            <a:ext cx="3190876" cy="101566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 err="1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Einsum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zeros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7)</a:t>
            </a: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einsum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i,j,k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i,r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j,r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k,r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sv-SE" altLang="sv-SE" sz="1100" dirty="0"/>
              <a:t> </a:t>
            </a:r>
            <a:endParaRPr lang="sv-SE" altLang="sv-SE" sz="1100" dirty="0">
              <a:latin typeface="Arial" panose="020B0604020202020204" pitchFamily="34" charset="0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747712" y="3329495"/>
            <a:ext cx="4262705" cy="169277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 err="1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TensorOperations</a:t>
            </a: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zeros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a,e,f,c,f,g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g,b,e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α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c,a,b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a,e,f,c,f,g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g,b,e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α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c,a,b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 defTabSz="91437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sv-SE" altLang="sv-SE" sz="1100" dirty="0"/>
              <a:t> </a:t>
            </a:r>
            <a:endParaRPr lang="sv-SE" altLang="sv-SE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38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5"/>
          </p:nvPr>
        </p:nvSpPr>
        <p:spPr>
          <a:xfrm>
            <a:off x="77393" y="830702"/>
            <a:ext cx="6881345" cy="43195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ContMechTensors.jl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- @</a:t>
            </a: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KristofferC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</a:p>
          <a:p>
            <a:pPr marL="742916" lvl="1" indent="-285750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Size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tensors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known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at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compile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time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(1D, 2D, 3D), loop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unrolling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benefitial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Symmetric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tensors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are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common</a:t>
            </a:r>
          </a:p>
          <a:p>
            <a:pPr marL="742916" lvl="1" indent="-285750">
              <a:buFont typeface="Arial" panose="020B0604020202020204" pitchFamily="34" charset="0"/>
              <a:buChar char="•"/>
            </a:pP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Stack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allocation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+ infix notation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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beautiful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code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lvl="1"/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Maps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directly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assembly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instructions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no SIMD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yet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.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6" lvl="1" indent="-285750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5" y="258753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Tensor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operations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71187" y="2537907"/>
            <a:ext cx="2646878" cy="169277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ContMechTensors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SymmetricTensor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Tensor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⋅ x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 ⊗ A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 ⊡ A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double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contraction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(A),</a:t>
            </a:r>
            <a:r>
              <a:rPr kumimoji="0" lang="sv-SE" altLang="sv-SE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(A),</a:t>
            </a:r>
            <a:r>
              <a:rPr kumimoji="0" lang="sv-SE" altLang="sv-SE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99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5" y="258753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Shape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functions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textruta 3"/>
          <p:cNvSpPr txBox="1"/>
          <p:nvPr/>
        </p:nvSpPr>
        <p:spPr>
          <a:xfrm>
            <a:off x="1866900" y="1778000"/>
            <a:ext cx="4000500" cy="14986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ruta 4"/>
              <p:cNvSpPr txBox="1"/>
              <p:nvPr/>
            </p:nvSpPr>
            <p:spPr>
              <a:xfrm>
                <a:off x="558800" y="1232033"/>
                <a:ext cx="5715000" cy="53245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sz="2000" b="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After </a:t>
                </a:r>
                <a:r>
                  <a:rPr lang="sv-SE" sz="2000" b="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variational</a:t>
                </a:r>
                <a:r>
                  <a:rPr lang="sv-SE" sz="2000" b="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sz="2000" b="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formulation</a:t>
                </a: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sz="2000" b="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Discretization</a:t>
                </a:r>
                <a:endParaRPr lang="sv-SE" sz="2000" b="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sz="2000" b="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Quadrature</a:t>
                </a:r>
                <a:endParaRPr lang="sv-SE" sz="2000" b="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b="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Need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to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evaluate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shape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functions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sv-SE" sz="2000" b="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at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quadrature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points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defined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by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b="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b="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b="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endParaRPr lang="sv-SE" sz="2000" b="0" dirty="0" err="1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</p:txBody>
          </p:sp>
        </mc:Choice>
        <mc:Fallback>
          <p:sp>
            <p:nvSpPr>
              <p:cNvPr id="5" name="textrut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232033"/>
                <a:ext cx="5715000" cy="5324535"/>
              </a:xfrm>
              <a:prstGeom prst="rect">
                <a:avLst/>
              </a:prstGeom>
              <a:blipFill rotWithShape="0">
                <a:blip r:embed="rId3"/>
                <a:stretch>
                  <a:fillRect l="-961" t="-5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dobjek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56" y="1964096"/>
            <a:ext cx="2030385" cy="710448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468" y="2779821"/>
            <a:ext cx="2579688" cy="858559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688" y="4311411"/>
            <a:ext cx="1322351" cy="395863"/>
          </a:xfrm>
          <a:prstGeom prst="rect">
            <a:avLst/>
          </a:prstGeom>
        </p:spPr>
      </p:pic>
      <p:pic>
        <p:nvPicPr>
          <p:cNvPr id="2" name="Bildobjekt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587" y="1138233"/>
            <a:ext cx="2198691" cy="6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5" y="258753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Shape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functions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textruta 3"/>
          <p:cNvSpPr txBox="1"/>
          <p:nvPr/>
        </p:nvSpPr>
        <p:spPr>
          <a:xfrm>
            <a:off x="1866900" y="1778000"/>
            <a:ext cx="4000500" cy="14986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p:sp>
        <p:nvSpPr>
          <p:cNvPr id="2" name="textruta 1"/>
          <p:cNvSpPr txBox="1"/>
          <p:nvPr/>
        </p:nvSpPr>
        <p:spPr>
          <a:xfrm>
            <a:off x="247972" y="874703"/>
            <a:ext cx="6517037" cy="344837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JuAFEM.jl</a:t>
            </a:r>
            <a:r>
              <a:rPr lang="sv-SE" sz="2000" dirty="0" smtClean="0"/>
              <a:t>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— 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@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KristofferC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, @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fredrikekre</a:t>
            </a: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Quadrature</a:t>
            </a: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FastGaussQuadrature.jl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for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cubes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tables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for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tetrahedrons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.</a:t>
            </a: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7972" y="2262341"/>
            <a:ext cx="6471643" cy="166199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quadrule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QuadratureRule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legendre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Dim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RefTetrahedron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2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quadrule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 Array{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ContMechTensors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Tensor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,Float64,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0.333333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0.333333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2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quadrule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 Array{Float64,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2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98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5" y="258753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Shape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functions</a:t>
            </a:r>
            <a:endParaRPr lang="sv-SE" dirty="0" smtClean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8668" y="2221462"/>
            <a:ext cx="5494024" cy="1477328"/>
          </a:xfrm>
          <a:prstGeom prst="rect">
            <a:avLst/>
          </a:prstGeom>
          <a:solidFill>
            <a:srgbClr val="F7F7F7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altLang="sv-SE" sz="1200" dirty="0" smtClean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200" dirty="0" err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ulia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dim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sv-SE" altLang="sv-SE" sz="12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sv-SE" altLang="sv-SE" sz="1200" dirty="0" smtClean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sv-SE" altLang="sv-SE" sz="12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altLang="sv-SE" sz="1200" dirty="0" smtClean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altLang="sv-SE" sz="1200" dirty="0" smtClean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2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sv-SE" altLang="sv-SE" sz="1200" dirty="0" err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ulia</a:t>
            </a:r>
            <a:r>
              <a:rPr lang="sv-SE" altLang="sv-SE" sz="12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sv-SE" altLang="sv-SE" sz="1200" dirty="0" err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basis_order</a:t>
            </a:r>
            <a:r>
              <a:rPr lang="sv-SE" altLang="sv-SE" sz="12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sv-SE" altLang="sv-SE" sz="12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200" dirty="0" smtClean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sv-SE" altLang="sv-SE" sz="12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2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basis 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Lagrange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sv-SE" altLang="sv-SE" sz="12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dim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RefTetrahedron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altLang="sv-SE" sz="1200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basis_order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2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200400" y="4860242"/>
            <a:ext cx="3394711" cy="16927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ruta 11"/>
          <p:cNvSpPr txBox="1"/>
          <p:nvPr/>
        </p:nvSpPr>
        <p:spPr>
          <a:xfrm>
            <a:off x="344095" y="873106"/>
            <a:ext cx="6126480" cy="73400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JuAFEM.jl</a:t>
            </a:r>
            <a:r>
              <a:rPr lang="sv-SE" sz="2000" dirty="0"/>
              <a:t> </a:t>
            </a:r>
            <a:r>
              <a:rPr lang="sv-SE" sz="2000" dirty="0">
                <a:latin typeface="Fira Sans Light" panose="020B0403050000020004" pitchFamily="34" charset="0"/>
                <a:ea typeface="Fira Sans Light" panose="020B0403050000020004" pitchFamily="34" charset="0"/>
              </a:rPr>
              <a:t>— 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@</a:t>
            </a: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KristofferC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, @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fredrikekre</a:t>
            </a:r>
            <a:endParaRPr lang="sv-SE" sz="200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Basis</a:t>
            </a: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9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5" y="258753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Shape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functions</a:t>
            </a:r>
            <a:endParaRPr lang="sv-SE" dirty="0" smtClean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66115" y="1742220"/>
            <a:ext cx="4282440" cy="321626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fe_values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FEValues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quadrule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basis);</a:t>
            </a:r>
            <a:r>
              <a:rPr lang="sv-SE" altLang="sv-SE" sz="1100" dirty="0"/>
              <a:t> </a:t>
            </a:r>
            <a:endParaRPr lang="sv-SE" altLang="sv-SE" sz="1100" dirty="0" smtClean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sv-SE" altLang="sv-SE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ele_coords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}((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}((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}((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 </a:t>
            </a:r>
            <a:endParaRPr lang="sv-SE" altLang="sv-SE" sz="1100" dirty="0" smtClean="0">
              <a:solidFill>
                <a:srgbClr val="333333"/>
              </a:solidFill>
              <a:latin typeface="Arial" panose="020B0604020202020204" pitchFamily="34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lang="sv-SE" altLang="sv-SE" sz="11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err="1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reinit</a:t>
            </a:r>
            <a:r>
              <a:rPr lang="sv-SE" altLang="sv-SE" sz="11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fe_values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altLang="sv-SE" sz="1100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ele_coords</a:t>
            </a: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sv-SE" altLang="sv-SE" sz="1100" dirty="0"/>
              <a:t> 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q_point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 err="1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ulia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shape_value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fe_values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q_point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0.33333333333333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shape_gradient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fe_values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q_point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ContMechTensors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Tensor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,Float64,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ruta 11"/>
          <p:cNvSpPr txBox="1"/>
          <p:nvPr/>
        </p:nvSpPr>
        <p:spPr>
          <a:xfrm>
            <a:off x="344095" y="873106"/>
            <a:ext cx="6126480" cy="73400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JuAFEM.jl</a:t>
            </a:r>
            <a:r>
              <a:rPr lang="sv-SE" sz="2000" dirty="0"/>
              <a:t> </a:t>
            </a:r>
            <a:r>
              <a:rPr lang="sv-SE" sz="2000" dirty="0">
                <a:latin typeface="Fira Sans Light" panose="020B0403050000020004" pitchFamily="34" charset="0"/>
                <a:ea typeface="Fira Sans Light" panose="020B0403050000020004" pitchFamily="34" charset="0"/>
              </a:rPr>
              <a:t>— 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@</a:t>
            </a: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KristofferC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, @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fredrikekre</a:t>
            </a:r>
            <a:endParaRPr lang="sv-SE" sz="200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FEValues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= 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quadrature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+ basis</a:t>
            </a: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cxnSp>
        <p:nvCxnSpPr>
          <p:cNvPr id="20" name="Rak pil 19"/>
          <p:cNvCxnSpPr/>
          <p:nvPr/>
        </p:nvCxnSpPr>
        <p:spPr>
          <a:xfrm>
            <a:off x="685800" y="2221462"/>
            <a:ext cx="44958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ak 25"/>
          <p:cNvCxnSpPr/>
          <p:nvPr/>
        </p:nvCxnSpPr>
        <p:spPr>
          <a:xfrm>
            <a:off x="685800" y="2221462"/>
            <a:ext cx="0" cy="251817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ak 28"/>
          <p:cNvCxnSpPr/>
          <p:nvPr/>
        </p:nvCxnSpPr>
        <p:spPr>
          <a:xfrm>
            <a:off x="685800" y="4739640"/>
            <a:ext cx="449580" cy="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0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263121" y="152117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BlockArrays</a:t>
            </a:r>
            <a:endParaRPr lang="sv-SE" dirty="0" smtClean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  <a:p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18" y="1881830"/>
            <a:ext cx="2387918" cy="315385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18" y="1435619"/>
            <a:ext cx="2389823" cy="390006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95" y="2483763"/>
            <a:ext cx="1422429" cy="866254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051" y="2487778"/>
            <a:ext cx="2996079" cy="858225"/>
          </a:xfrm>
          <a:prstGeom prst="rect">
            <a:avLst/>
          </a:prstGeom>
        </p:spPr>
      </p:pic>
      <p:sp>
        <p:nvSpPr>
          <p:cNvPr id="16" name="textruta 15"/>
          <p:cNvSpPr txBox="1"/>
          <p:nvPr/>
        </p:nvSpPr>
        <p:spPr>
          <a:xfrm>
            <a:off x="411956" y="773466"/>
            <a:ext cx="5843588" cy="93186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Coupled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/mixed 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problem </a:t>
            </a: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leads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to block like </a:t>
            </a: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structures</a:t>
            </a: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Desireable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have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 Julia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array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type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that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represents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this</a:t>
            </a: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8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8"/>
          <p:cNvSpPr txBox="1">
            <a:spLocks/>
          </p:cNvSpPr>
          <p:nvPr/>
        </p:nvSpPr>
        <p:spPr>
          <a:xfrm>
            <a:off x="344094" y="251159"/>
            <a:ext cx="6171009" cy="615950"/>
          </a:xfrm>
          <a:prstGeom prst="rect">
            <a:avLst/>
          </a:prstGeom>
        </p:spPr>
        <p:txBody>
          <a:bodyPr/>
          <a:lstStyle>
            <a:lvl1pPr marL="342874" indent="-34287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742895" indent="-285730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42914" indent="-22858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600080" indent="-22858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2057246" indent="-22858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2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411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800" b="1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BlockArrays</a:t>
            </a:r>
            <a:endParaRPr lang="sv-SE" sz="2800" b="1" dirty="0" smtClean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  <a:p>
            <a:endParaRPr lang="sv-SE" sz="2800" b="1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7" name="textruta 6"/>
          <p:cNvSpPr txBox="1"/>
          <p:nvPr/>
        </p:nvSpPr>
        <p:spPr>
          <a:xfrm>
            <a:off x="723900" y="867109"/>
            <a:ext cx="4965700" cy="127919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p:sp>
        <p:nvSpPr>
          <p:cNvPr id="8" name="textruta 7"/>
          <p:cNvSpPr txBox="1"/>
          <p:nvPr/>
        </p:nvSpPr>
        <p:spPr>
          <a:xfrm>
            <a:off x="533996" y="1028700"/>
            <a:ext cx="5791203" cy="130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BlockArrays.jl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  <a:r>
              <a:rPr lang="sv-SE" sz="2000" dirty="0">
                <a:latin typeface="Fira Sans Light" panose="020B0403050000020004" pitchFamily="34" charset="0"/>
                <a:ea typeface="Fira Sans Light" panose="020B0403050000020004" pitchFamily="34" charset="0"/>
              </a:rPr>
              <a:t>—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 @</a:t>
            </a:r>
            <a:r>
              <a:rPr lang="sv-SE" sz="2000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KristofferC</a:t>
            </a:r>
            <a:r>
              <a:rPr lang="sv-SE" sz="2000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, 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v0.5 </a:t>
            </a: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only</a:t>
            </a: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Proposes an </a:t>
            </a: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AbstractBlockArray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interface, extension to 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AbstractArray</a:t>
            </a: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endParaRPr lang="sv-SE" sz="2000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Two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implementations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block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arrays</a:t>
            </a: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PseudoBlockArray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—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whole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matrix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stored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contiguously</a:t>
            </a: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BlockArray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—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each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block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stored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contiguously</a:t>
            </a:r>
            <a:endParaRPr lang="sv-SE" sz="2000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1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8"/>
          <p:cNvSpPr txBox="1">
            <a:spLocks/>
          </p:cNvSpPr>
          <p:nvPr/>
        </p:nvSpPr>
        <p:spPr>
          <a:xfrm>
            <a:off x="273645" y="159952"/>
            <a:ext cx="6171009" cy="615950"/>
          </a:xfrm>
          <a:prstGeom prst="rect">
            <a:avLst/>
          </a:prstGeom>
        </p:spPr>
        <p:txBody>
          <a:bodyPr/>
          <a:lstStyle>
            <a:lvl1pPr marL="342874" indent="-34287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742895" indent="-285730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42914" indent="-22858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600080" indent="-22858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2057246" indent="-228584" algn="l" defTabSz="457166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2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411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4" algn="l" defTabSz="45716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800" b="1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BlockArrays</a:t>
            </a:r>
            <a:endParaRPr lang="sv-SE" sz="2800" b="1" dirty="0" smtClean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  <a:p>
            <a:endParaRPr lang="sv-SE" sz="2800" b="1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7" name="textruta 6"/>
          <p:cNvSpPr txBox="1"/>
          <p:nvPr/>
        </p:nvSpPr>
        <p:spPr>
          <a:xfrm>
            <a:off x="723900" y="867109"/>
            <a:ext cx="4965700" cy="127919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27983" y="715242"/>
            <a:ext cx="5360734" cy="430887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PseudoBlockArray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[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×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blocked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×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BlockArrays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PseudoBlockArray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{Float64,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,Array{Float64,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0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0.587037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0.443899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0.801079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0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0.132292</a:t>
            </a:r>
            <a:r>
              <a:rPr lang="sv-SE" altLang="sv-SE" sz="10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0.196876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0.972342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0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──────────────────┼─────────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0.800054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0.251887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0.78099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0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A[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×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Array{Float64,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0.801079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0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0.972342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0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A[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0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×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blocked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×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BlockArrays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PseudoBlockArray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{Float64,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,Array{Float64,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0.587037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0.443899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endParaRPr lang="sv-SE" altLang="sv-SE" sz="10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0.132292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0.196876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0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──────────────────┼────────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0.800054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0.251887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│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0.78099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0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nblocks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blocksize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(A,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0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julia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(A); </a:t>
            </a:r>
            <a:r>
              <a:rPr kumimoji="0" lang="sv-SE" altLang="sv-SE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0" lang="sv-SE" altLang="sv-SE" sz="1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0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returns</a:t>
            </a:r>
            <a:r>
              <a:rPr kumimoji="0" lang="sv-SE" altLang="sv-SE" sz="1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the ”normal” matrix </a:t>
            </a:r>
            <a:endParaRPr kumimoji="0" lang="sv-SE" altLang="sv-SE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4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latshållare för text 9"/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172644" y="676583"/>
                <a:ext cx="6780606" cy="4319596"/>
              </a:xfrm>
            </p:spPr>
            <p:txBody>
              <a:bodyPr/>
              <a:lstStyle/>
              <a:p>
                <a:pPr marL="742916" lvl="1" indent="-285750">
                  <a:buFont typeface="Arial" panose="020B0604020202020204" pitchFamily="34" charset="0"/>
                  <a:buChar char="•"/>
                </a:pP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LAPACK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wrapped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in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Base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Julia, ’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nuff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said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?</a:t>
                </a: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Plasticity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  <a:sym typeface="Wingdings" panose="05000000000000000000" pitchFamily="2" charset="2"/>
                  </a:rPr>
                  <a:t>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maximum </a:t>
                </a:r>
                <a:r>
                  <a:rPr lang="sv-SE" dirty="0" err="1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dissipation</a:t>
                </a:r>
                <a:r>
                  <a:rPr lang="sv-SE" dirty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principle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fulfill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KKT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condition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in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each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quadrature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point</a:t>
                </a:r>
                <a:endParaRPr lang="sv-SE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Need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to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solve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small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dense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nonlinear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system,                 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  <a:ea typeface="Fira Sans Light" panose="020B0403050000020004" pitchFamily="34" charset="0"/>
                      </a:rPr>
                      <m:t>≈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  <a:ea typeface="Fira Sans Light" panose="020B0403050000020004" pitchFamily="34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Fira Sans Light" panose="020B0403050000020004" pitchFamily="34" charset="0"/>
                          </a:rPr>
                          <m:t>10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  <a:ea typeface="Fira Sans Light" panose="020B04030500000200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number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of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unknowns</a:t>
                </a:r>
                <a:endParaRPr lang="sv-SE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100 000 elements, 4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quadrature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points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  <a:sym typeface="Wingdings" panose="05000000000000000000" pitchFamily="2" charset="2"/>
                  </a:rPr>
                  <a:t>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400 000 systems to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solve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per Newton iteration</a:t>
                </a: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Overhead in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solver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packages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can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dominate</a:t>
                </a:r>
                <a:endParaRPr lang="sv-SE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r>
                  <a:rPr lang="sv-SE" dirty="0" err="1" smtClean="0">
                    <a:latin typeface="Fira Mono" panose="020B0509050000020004" pitchFamily="49" charset="0"/>
                    <a:ea typeface="Fira Mono" panose="020B0509050000020004" pitchFamily="49" charset="0"/>
                  </a:rPr>
                  <a:t>NLsolve.jl</a:t>
                </a:r>
                <a:r>
                  <a:rPr lang="sv-SE" dirty="0" smtClean="0">
                    <a:latin typeface="Fira Mono" panose="020B0509050000020004" pitchFamily="49" charset="0"/>
                    <a:ea typeface="Fira Mono" panose="020B0509050000020004" pitchFamily="49" charset="0"/>
                  </a:rPr>
                  <a:t>, </a:t>
                </a:r>
                <a:r>
                  <a:rPr lang="sv-SE" dirty="0" err="1" smtClean="0">
                    <a:latin typeface="Fira Mono" panose="020B0509050000020004" pitchFamily="49" charset="0"/>
                    <a:ea typeface="Fira Mono" panose="020B0509050000020004" pitchFamily="49" charset="0"/>
                  </a:rPr>
                  <a:t>Optim.jl</a:t>
                </a:r>
                <a:r>
                  <a:rPr lang="sv-SE" dirty="0" smtClean="0">
                    <a:latin typeface="Fira Mono" panose="020B0509050000020004" pitchFamily="49" charset="0"/>
                    <a:ea typeface="Fira Mono" panose="020B0509050000020004" pitchFamily="49" charset="0"/>
                  </a:rPr>
                  <a:t> + </a:t>
                </a:r>
                <a:r>
                  <a:rPr lang="sv-SE" dirty="0" err="1" smtClean="0">
                    <a:latin typeface="Fira Mono" panose="020B0509050000020004" pitchFamily="49" charset="0"/>
                    <a:ea typeface="Fira Mono" panose="020B0509050000020004" pitchFamily="49" charset="0"/>
                  </a:rPr>
                  <a:t>ForwardDiff.jl</a:t>
                </a:r>
                <a:r>
                  <a:rPr lang="sv-SE" dirty="0" smtClean="0">
                    <a:latin typeface="Fira Mono" panose="020B0509050000020004" pitchFamily="49" charset="0"/>
                    <a:ea typeface="Fira Mono" panose="020B0509050000020004" pitchFamily="49" charset="0"/>
                  </a:rPr>
                  <a:t> </a:t>
                </a:r>
                <a:r>
                  <a:rPr lang="sv-SE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= </a:t>
                </a: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742916" lvl="1" indent="-285750">
                  <a:buFont typeface="Arial" panose="020B0604020202020204" pitchFamily="34" charset="0"/>
                  <a:buChar char="•"/>
                </a:pPr>
                <a:endParaRPr lang="sv-SE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</p:txBody>
          </p:sp>
        </mc:Choice>
        <mc:Fallback xmlns="">
          <p:sp>
            <p:nvSpPr>
              <p:cNvPr id="10" name="Platshållare för text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172644" y="676583"/>
                <a:ext cx="6780606" cy="4319596"/>
              </a:xfrm>
              <a:blipFill rotWithShape="0">
                <a:blip r:embed="rId3"/>
                <a:stretch>
                  <a:fillRect t="-1834" r="-18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5" y="60633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Dense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solvers</a:t>
            </a:r>
            <a:endParaRPr lang="sv-SE" dirty="0" smtClean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54664" y="3191893"/>
            <a:ext cx="2646878" cy="118494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solve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(f, x0)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allocate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temporary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arrays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do_step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(f, x)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solution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183562" y="3189591"/>
            <a:ext cx="3512029" cy="118494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795DA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solve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(f, x0,</a:t>
            </a:r>
            <a:r>
              <a:rPr kumimoji="0" lang="sv-SE" altLang="sv-SE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cache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SolveCache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(x0))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cache 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Parameters.jl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96989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@mauro3)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do_step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(f, 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 smtClean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altLang="sv-SE" sz="1100" dirty="0" err="1" smtClean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eturn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Hjärta 4"/>
          <p:cNvSpPr/>
          <p:nvPr/>
        </p:nvSpPr>
        <p:spPr>
          <a:xfrm>
            <a:off x="6261108" y="4389120"/>
            <a:ext cx="304800" cy="304800"/>
          </a:xfrm>
          <a:prstGeom prst="hear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794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1" y="1004936"/>
            <a:ext cx="1397046" cy="1044297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025" y="1004937"/>
            <a:ext cx="157320" cy="1075323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423531" y="2736953"/>
            <a:ext cx="5896686" cy="17543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Macroscopic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homogeneous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response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is a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volume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average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heterogenities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on a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smaller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scale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Material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models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on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macroscopic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scale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cannot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predict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new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response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changes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on the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smaller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scale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ruta 9"/>
              <p:cNvSpPr txBox="1"/>
              <p:nvPr/>
            </p:nvSpPr>
            <p:spPr>
              <a:xfrm>
                <a:off x="240345" y="2289806"/>
                <a:ext cx="972058" cy="3048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r>
                  <a:rPr lang="sv-SE" sz="2000" b="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macro</a:t>
                </a:r>
                <a14:m>
                  <m:oMath xmlns:m="http://schemas.openxmlformats.org/officeDocument/2006/math">
                    <m:r>
                      <a:rPr lang="sv-SE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sv-SE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m:rPr>
                        <m:sty m:val="p"/>
                      </m:rPr>
                      <a:rPr lang="sv-SE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sv-SE" sz="2000" dirty="0"/>
              </a:p>
            </p:txBody>
          </p:sp>
        </mc:Choice>
        <mc:Fallback xmlns="">
          <p:sp>
            <p:nvSpPr>
              <p:cNvPr id="10" name="textruta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45" y="2289806"/>
                <a:ext cx="972058" cy="304800"/>
              </a:xfrm>
              <a:prstGeom prst="rect">
                <a:avLst/>
              </a:prstGeom>
              <a:blipFill rotWithShape="0">
                <a:blip r:embed="rId4"/>
                <a:stretch>
                  <a:fillRect l="-15625" t="-24000" r="-106875" b="-52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ruta 12"/>
              <p:cNvSpPr txBox="1"/>
              <p:nvPr/>
            </p:nvSpPr>
            <p:spPr>
              <a:xfrm>
                <a:off x="2581045" y="2289806"/>
                <a:ext cx="972058" cy="3048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r>
                  <a:rPr lang="sv-SE" sz="2000" b="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meso</a:t>
                </a:r>
                <a14:m>
                  <m:oMath xmlns:m="http://schemas.openxmlformats.org/officeDocument/2006/math">
                    <m:r>
                      <a:rPr lang="sv-SE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sv-SE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sv-SE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m:rPr>
                        <m:sty m:val="p"/>
                      </m:rPr>
                      <a:rPr lang="sv-SE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sv-SE" sz="2000" dirty="0"/>
              </a:p>
            </p:txBody>
          </p:sp>
        </mc:Choice>
        <mc:Fallback xmlns="">
          <p:sp>
            <p:nvSpPr>
              <p:cNvPr id="13" name="textruta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045" y="2289806"/>
                <a:ext cx="972058" cy="304800"/>
              </a:xfrm>
              <a:prstGeom prst="rect">
                <a:avLst/>
              </a:prstGeom>
              <a:blipFill rotWithShape="0">
                <a:blip r:embed="rId5"/>
                <a:stretch>
                  <a:fillRect l="-15625" t="-24000" r="-96250" b="-52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ruta 14"/>
              <p:cNvSpPr txBox="1"/>
              <p:nvPr/>
            </p:nvSpPr>
            <p:spPr>
              <a:xfrm>
                <a:off x="4769225" y="2289806"/>
                <a:ext cx="972058" cy="3048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micro</a:t>
                </a:r>
                <a:r>
                  <a:rPr lang="sv-SE" sz="200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v-SE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sv-SE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v-SE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m:rPr>
                        <m:sty m:val="p"/>
                      </m:rPr>
                      <a:rPr lang="sv-SE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sv-SE" sz="2000" dirty="0"/>
              </a:p>
            </p:txBody>
          </p:sp>
        </mc:Choice>
        <mc:Fallback xmlns="">
          <p:sp>
            <p:nvSpPr>
              <p:cNvPr id="15" name="textruta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225" y="2289806"/>
                <a:ext cx="972058" cy="304800"/>
              </a:xfrm>
              <a:prstGeom prst="rect">
                <a:avLst/>
              </a:prstGeom>
              <a:blipFill rotWithShape="0">
                <a:blip r:embed="rId6"/>
                <a:stretch>
                  <a:fillRect l="-15625" t="-24000" r="-99375" b="-520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4" y="178893"/>
            <a:ext cx="6171009" cy="615950"/>
          </a:xfrm>
        </p:spPr>
        <p:txBody>
          <a:bodyPr/>
          <a:lstStyle/>
          <a:p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Motivation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63" y="1066784"/>
            <a:ext cx="1065880" cy="9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2966" y="864961"/>
            <a:ext cx="1664438" cy="699957"/>
          </a:xfrm>
          <a:prstGeom prst="rect">
            <a:avLst/>
          </a:prstGeom>
          <a:solidFill>
            <a:srgbClr val="0070C0"/>
          </a:solidFill>
          <a:ln w="28575"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5850" y="46184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dirty="0" err="1"/>
          </a:p>
        </p:txBody>
      </p:sp>
      <p:sp>
        <p:nvSpPr>
          <p:cNvPr id="41" name="Rectangle 11"/>
          <p:cNvSpPr/>
          <p:nvPr/>
        </p:nvSpPr>
        <p:spPr>
          <a:xfrm>
            <a:off x="472966" y="2016103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44" name="Rectangle 11"/>
          <p:cNvSpPr/>
          <p:nvPr/>
        </p:nvSpPr>
        <p:spPr>
          <a:xfrm>
            <a:off x="472966" y="3073866"/>
            <a:ext cx="1664438" cy="699957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Sparse Linear System</a:t>
            </a:r>
          </a:p>
        </p:txBody>
      </p:sp>
      <p:sp>
        <p:nvSpPr>
          <p:cNvPr id="45" name="Rectangle 11"/>
          <p:cNvSpPr/>
          <p:nvPr/>
        </p:nvSpPr>
        <p:spPr>
          <a:xfrm>
            <a:off x="472966" y="4112881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Post-processing</a:t>
            </a:r>
          </a:p>
        </p:txBody>
      </p:sp>
      <p:cxnSp>
        <p:nvCxnSpPr>
          <p:cNvPr id="59" name="Vinklad  58"/>
          <p:cNvCxnSpPr>
            <a:stCxn id="44" idx="1"/>
            <a:endCxn id="41" idx="1"/>
          </p:cNvCxnSpPr>
          <p:nvPr/>
        </p:nvCxnSpPr>
        <p:spPr>
          <a:xfrm rot="10800000">
            <a:off x="472967" y="2366083"/>
            <a:ext cx="12700" cy="105776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/>
          <p:cNvCxnSpPr>
            <a:stCxn id="12" idx="2"/>
            <a:endCxn id="41" idx="0"/>
          </p:cNvCxnSpPr>
          <p:nvPr/>
        </p:nvCxnSpPr>
        <p:spPr>
          <a:xfrm>
            <a:off x="1305187" y="1564917"/>
            <a:ext cx="1" cy="4511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/>
          <p:cNvCxnSpPr>
            <a:stCxn id="41" idx="2"/>
            <a:endCxn id="44" idx="0"/>
          </p:cNvCxnSpPr>
          <p:nvPr/>
        </p:nvCxnSpPr>
        <p:spPr>
          <a:xfrm>
            <a:off x="1305185" y="2716057"/>
            <a:ext cx="0" cy="357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ak pil 70"/>
          <p:cNvCxnSpPr>
            <a:stCxn id="44" idx="2"/>
            <a:endCxn id="45" idx="0"/>
          </p:cNvCxnSpPr>
          <p:nvPr/>
        </p:nvCxnSpPr>
        <p:spPr>
          <a:xfrm>
            <a:off x="1305185" y="3773823"/>
            <a:ext cx="0" cy="3390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ruta 84"/>
          <p:cNvSpPr txBox="1"/>
          <p:nvPr/>
        </p:nvSpPr>
        <p:spPr>
          <a:xfrm>
            <a:off x="221744" y="39709"/>
            <a:ext cx="3238500" cy="435294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800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FEM Pipeline</a:t>
            </a:r>
          </a:p>
        </p:txBody>
      </p:sp>
      <p:cxnSp>
        <p:nvCxnSpPr>
          <p:cNvPr id="107" name="Vinklad  106"/>
          <p:cNvCxnSpPr>
            <a:stCxn id="12" idx="3"/>
            <a:endCxn id="110" idx="1"/>
          </p:cNvCxnSpPr>
          <p:nvPr/>
        </p:nvCxnSpPr>
        <p:spPr>
          <a:xfrm flipV="1">
            <a:off x="2137404" y="975394"/>
            <a:ext cx="1969199" cy="23954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ruta 109"/>
          <p:cNvSpPr txBox="1"/>
          <p:nvPr/>
        </p:nvSpPr>
        <p:spPr>
          <a:xfrm>
            <a:off x="4106603" y="774516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generation</a:t>
            </a:r>
          </a:p>
        </p:txBody>
      </p:sp>
      <p:cxnSp>
        <p:nvCxnSpPr>
          <p:cNvPr id="114" name="Vinklad  113"/>
          <p:cNvCxnSpPr>
            <a:stCxn id="41" idx="3"/>
            <a:endCxn id="136" idx="1"/>
          </p:cNvCxnSpPr>
          <p:nvPr/>
        </p:nvCxnSpPr>
        <p:spPr>
          <a:xfrm flipV="1">
            <a:off x="2137404" y="1756582"/>
            <a:ext cx="1969199" cy="6095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Vinklad  125"/>
          <p:cNvCxnSpPr>
            <a:stCxn id="12" idx="3"/>
            <a:endCxn id="172" idx="1"/>
          </p:cNvCxnSpPr>
          <p:nvPr/>
        </p:nvCxnSpPr>
        <p:spPr>
          <a:xfrm flipV="1">
            <a:off x="2137404" y="495559"/>
            <a:ext cx="1969199" cy="71938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Vinklad  129"/>
          <p:cNvCxnSpPr>
            <a:stCxn id="44" idx="3"/>
            <a:endCxn id="177" idx="1"/>
          </p:cNvCxnSpPr>
          <p:nvPr/>
        </p:nvCxnSpPr>
        <p:spPr>
          <a:xfrm>
            <a:off x="2137404" y="3423845"/>
            <a:ext cx="1969192" cy="13202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Vinklad  131"/>
          <p:cNvCxnSpPr>
            <a:stCxn id="45" idx="3"/>
            <a:endCxn id="147" idx="1"/>
          </p:cNvCxnSpPr>
          <p:nvPr/>
        </p:nvCxnSpPr>
        <p:spPr>
          <a:xfrm flipV="1">
            <a:off x="2137404" y="4240249"/>
            <a:ext cx="1969199" cy="2226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ruta 135"/>
          <p:cNvSpPr txBox="1"/>
          <p:nvPr/>
        </p:nvSpPr>
        <p:spPr>
          <a:xfrm>
            <a:off x="4106603" y="15557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Shape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functions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37" name="Vinklad  136"/>
          <p:cNvCxnSpPr>
            <a:stCxn id="41" idx="3"/>
            <a:endCxn id="140" idx="1"/>
          </p:cNvCxnSpPr>
          <p:nvPr/>
        </p:nvCxnSpPr>
        <p:spPr>
          <a:xfrm flipV="1">
            <a:off x="2137404" y="2199282"/>
            <a:ext cx="1969193" cy="1668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ruta 139"/>
          <p:cNvSpPr txBox="1"/>
          <p:nvPr/>
        </p:nvSpPr>
        <p:spPr>
          <a:xfrm>
            <a:off x="4106597" y="19984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Tensor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operations</a:t>
            </a:r>
          </a:p>
        </p:txBody>
      </p:sp>
      <p:cxnSp>
        <p:nvCxnSpPr>
          <p:cNvPr id="143" name="Vinklad  142"/>
          <p:cNvCxnSpPr>
            <a:stCxn id="41" idx="3"/>
            <a:endCxn id="199" idx="1"/>
          </p:cNvCxnSpPr>
          <p:nvPr/>
        </p:nvCxnSpPr>
        <p:spPr>
          <a:xfrm>
            <a:off x="2137404" y="2366082"/>
            <a:ext cx="1969200" cy="26737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ruta 146"/>
          <p:cNvSpPr txBox="1"/>
          <p:nvPr/>
        </p:nvSpPr>
        <p:spPr>
          <a:xfrm>
            <a:off x="4106603" y="403937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Vizualization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solution</a:t>
            </a:r>
          </a:p>
        </p:txBody>
      </p:sp>
      <p:cxnSp>
        <p:nvCxnSpPr>
          <p:cNvPr id="148" name="Vinklad  147"/>
          <p:cNvCxnSpPr>
            <a:stCxn id="45" idx="3"/>
            <a:endCxn id="161" idx="1"/>
          </p:cNvCxnSpPr>
          <p:nvPr/>
        </p:nvCxnSpPr>
        <p:spPr>
          <a:xfrm>
            <a:off x="2137404" y="4462860"/>
            <a:ext cx="1969191" cy="21156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ruta 160"/>
          <p:cNvSpPr txBox="1"/>
          <p:nvPr/>
        </p:nvSpPr>
        <p:spPr>
          <a:xfrm>
            <a:off x="4106595" y="4473545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Aggregate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data (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plotting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)</a:t>
            </a:r>
          </a:p>
        </p:txBody>
      </p:sp>
      <p:sp>
        <p:nvSpPr>
          <p:cNvPr id="172" name="textruta 171"/>
          <p:cNvSpPr txBox="1"/>
          <p:nvPr/>
        </p:nvSpPr>
        <p:spPr>
          <a:xfrm>
            <a:off x="4106603" y="29468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Geometry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7" name="textruta 176"/>
          <p:cNvSpPr txBox="1"/>
          <p:nvPr/>
        </p:nvSpPr>
        <p:spPr>
          <a:xfrm>
            <a:off x="4106596" y="335499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Iterative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8" name="textruta 177"/>
          <p:cNvSpPr txBox="1"/>
          <p:nvPr/>
        </p:nvSpPr>
        <p:spPr>
          <a:xfrm>
            <a:off x="4106598" y="2946368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Direct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81" name="Vinklad  180"/>
          <p:cNvCxnSpPr>
            <a:stCxn id="44" idx="3"/>
            <a:endCxn id="178" idx="1"/>
          </p:cNvCxnSpPr>
          <p:nvPr/>
        </p:nvCxnSpPr>
        <p:spPr>
          <a:xfrm flipV="1">
            <a:off x="2137404" y="3147246"/>
            <a:ext cx="1969194" cy="27659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ruta 198"/>
          <p:cNvSpPr txBox="1"/>
          <p:nvPr/>
        </p:nvSpPr>
        <p:spPr>
          <a:xfrm>
            <a:off x="4106604" y="2432578"/>
            <a:ext cx="2166754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Plasticity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dense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QP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28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text 6"/>
          <p:cNvSpPr>
            <a:spLocks noGrp="1"/>
          </p:cNvSpPr>
          <p:nvPr>
            <p:ph type="body" sz="quarter" idx="13"/>
          </p:nvPr>
        </p:nvSpPr>
        <p:spPr>
          <a:xfrm>
            <a:off x="102509" y="1033481"/>
            <a:ext cx="8228012" cy="2336800"/>
          </a:xfrm>
        </p:spPr>
        <p:txBody>
          <a:bodyPr/>
          <a:lstStyle/>
          <a:p>
            <a:r>
              <a:rPr lang="sv-SE" dirty="0" err="1" smtClean="0"/>
              <a:t>Direct</a:t>
            </a:r>
            <a:r>
              <a:rPr lang="sv-SE" dirty="0" smtClean="0"/>
              <a:t> </a:t>
            </a:r>
            <a:r>
              <a:rPr lang="sv-SE" dirty="0" err="1" smtClean="0"/>
              <a:t>solvers</a:t>
            </a:r>
            <a:endParaRPr lang="sv-SE" dirty="0" smtClean="0"/>
          </a:p>
          <a:p>
            <a:pPr lvl="1"/>
            <a:r>
              <a:rPr lang="sv-SE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Cholmod</a:t>
            </a:r>
            <a:r>
              <a:rPr lang="sv-SE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+ UMFPACK </a:t>
            </a:r>
            <a:r>
              <a:rPr lang="sv-SE" b="0" dirty="0" smtClean="0"/>
              <a:t>— </a:t>
            </a:r>
            <a:r>
              <a:rPr lang="sv-SE" b="0" dirty="0" err="1" smtClean="0"/>
              <a:t>Comes</a:t>
            </a:r>
            <a:r>
              <a:rPr lang="sv-SE" b="0" dirty="0" smtClean="0"/>
              <a:t> </a:t>
            </a:r>
            <a:r>
              <a:rPr lang="sv-SE" b="0" dirty="0" err="1" smtClean="0"/>
              <a:t>with</a:t>
            </a:r>
            <a:r>
              <a:rPr lang="sv-SE" b="0" dirty="0" smtClean="0"/>
              <a:t> Julia, </a:t>
            </a:r>
            <a:r>
              <a:rPr lang="sv-SE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”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\</a:t>
            </a:r>
            <a:r>
              <a:rPr lang="sv-SE" b="0" dirty="0" smtClean="0"/>
              <a:t>”</a:t>
            </a:r>
          </a:p>
          <a:p>
            <a:pPr lvl="1"/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Pardiso.jl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, </a:t>
            </a:r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Mumps.jl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, </a:t>
            </a:r>
            <a:r>
              <a:rPr lang="sv-SE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Wrappers</a:t>
            </a:r>
            <a:r>
              <a:rPr lang="sv-SE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C </a:t>
            </a:r>
            <a:r>
              <a:rPr lang="sv-SE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libraries</a:t>
            </a:r>
            <a:endParaRPr lang="sv-SE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457165" lvl="1" indent="0">
              <a:buNone/>
            </a:pPr>
            <a:endParaRPr lang="sv-SE" dirty="0" smtClean="0"/>
          </a:p>
          <a:p>
            <a:r>
              <a:rPr lang="sv-SE" dirty="0" err="1" smtClean="0"/>
              <a:t>Iterative</a:t>
            </a:r>
            <a:r>
              <a:rPr lang="sv-SE" dirty="0" smtClean="0"/>
              <a:t> </a:t>
            </a:r>
            <a:r>
              <a:rPr lang="sv-SE" dirty="0" err="1" smtClean="0"/>
              <a:t>solvers</a:t>
            </a:r>
            <a:r>
              <a:rPr lang="sv-SE" dirty="0" smtClean="0"/>
              <a:t> </a:t>
            </a:r>
            <a:endParaRPr lang="sv-SE" dirty="0" smtClean="0"/>
          </a:p>
          <a:p>
            <a:pPr lvl="1"/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IterativeSolvers.jl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- @</a:t>
            </a:r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jiahao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  <a:r>
              <a:rPr lang="sv-SE" b="0" dirty="0" smtClean="0"/>
              <a:t>et al.</a:t>
            </a:r>
            <a:endParaRPr lang="sv-SE" b="0" dirty="0" smtClean="0"/>
          </a:p>
          <a:p>
            <a:pPr lvl="1"/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KrylovMethods.jl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- @</a:t>
            </a:r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lruthotto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</a:p>
          <a:p>
            <a:pPr lvl="1"/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Krylov.jl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- @</a:t>
            </a:r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dpo</a:t>
            </a:r>
            <a:endParaRPr lang="sv-SE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lvl="1"/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PyAMG.jl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- @</a:t>
            </a:r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cortner</a:t>
            </a:r>
            <a:r>
              <a:rPr lang="sv-SE" b="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  <a:r>
              <a:rPr lang="sv-SE" b="0" dirty="0" smtClean="0"/>
              <a:t>— </a:t>
            </a:r>
            <a:r>
              <a:rPr lang="sv-SE" b="0" dirty="0" err="1" smtClean="0"/>
              <a:t>PyAMG</a:t>
            </a:r>
            <a:r>
              <a:rPr lang="sv-SE" b="0" dirty="0" smtClean="0"/>
              <a:t> </a:t>
            </a:r>
            <a:r>
              <a:rPr lang="sv-SE" b="0" dirty="0" err="1" smtClean="0"/>
              <a:t>wrapper</a:t>
            </a:r>
            <a:r>
              <a:rPr lang="sv-SE" b="0" dirty="0" smtClean="0"/>
              <a:t> </a:t>
            </a:r>
            <a:r>
              <a:rPr lang="sv-SE" b="0" dirty="0" err="1" smtClean="0"/>
              <a:t>with</a:t>
            </a:r>
            <a:r>
              <a:rPr lang="sv-SE" b="0" dirty="0" smtClean="0"/>
              <a:t> </a:t>
            </a:r>
            <a:r>
              <a:rPr lang="sv-SE" b="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PyCall</a:t>
            </a:r>
            <a:endParaRPr lang="sv-SE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lvl="1"/>
            <a:r>
              <a:rPr lang="sv-SE" dirty="0" err="1" smtClean="0"/>
              <a:t>See</a:t>
            </a:r>
            <a:r>
              <a:rPr lang="sv-SE" dirty="0" smtClean="0"/>
              <a:t> Lars </a:t>
            </a:r>
            <a:r>
              <a:rPr lang="sv-SE" dirty="0" err="1" smtClean="0"/>
              <a:t>Ruthotto</a:t>
            </a:r>
            <a:r>
              <a:rPr lang="sv-SE" dirty="0" smtClean="0"/>
              <a:t>: </a:t>
            </a:r>
            <a:r>
              <a:rPr lang="en-US" b="0" dirty="0">
                <a:hlinkClick r:id="rId2"/>
              </a:rPr>
              <a:t>Iterative Methods for Sparse Linear Systems in Julia: A Quick </a:t>
            </a:r>
            <a:r>
              <a:rPr lang="en-US" b="0" dirty="0" smtClean="0">
                <a:hlinkClick r:id="rId2"/>
              </a:rPr>
              <a:t>Overview</a:t>
            </a:r>
            <a:endParaRPr lang="sv-SE" dirty="0"/>
          </a:p>
          <a:p>
            <a:r>
              <a:rPr lang="sv-SE" dirty="0" err="1" smtClean="0"/>
              <a:t>PETSc.jl</a:t>
            </a:r>
            <a:r>
              <a:rPr lang="sv-SE" dirty="0" smtClean="0"/>
              <a:t> </a:t>
            </a:r>
            <a:r>
              <a:rPr lang="sv-SE" b="0" dirty="0"/>
              <a:t>—</a:t>
            </a:r>
            <a:r>
              <a:rPr lang="sv-SE" dirty="0" smtClean="0"/>
              <a:t> </a:t>
            </a:r>
            <a:r>
              <a:rPr lang="sv-SE" b="0" dirty="0" smtClean="0"/>
              <a:t>Jared </a:t>
            </a:r>
            <a:r>
              <a:rPr lang="sv-SE" b="0" dirty="0" err="1" smtClean="0"/>
              <a:t>Crean</a:t>
            </a:r>
            <a:r>
              <a:rPr lang="sv-SE" b="0" dirty="0" smtClean="0"/>
              <a:t> —</a:t>
            </a:r>
            <a:r>
              <a:rPr lang="sv-SE" b="0" dirty="0" smtClean="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sv-SE" b="0" dirty="0" smtClean="0"/>
              <a:t>Talk on </a:t>
            </a:r>
            <a:r>
              <a:rPr lang="sv-SE" b="0" dirty="0" err="1" smtClean="0"/>
              <a:t>Friday</a:t>
            </a:r>
            <a:endParaRPr lang="sv-SE" b="0" dirty="0" smtClean="0"/>
          </a:p>
          <a:p>
            <a:pPr marL="457165" lvl="1" indent="0">
              <a:buNone/>
            </a:pPr>
            <a:endParaRPr lang="sv-SE" dirty="0" smtClean="0"/>
          </a:p>
          <a:p>
            <a:pPr lvl="1"/>
            <a:endParaRPr lang="sv-SE" dirty="0" smtClean="0"/>
          </a:p>
          <a:p>
            <a:endParaRPr lang="sv-SE" dirty="0"/>
          </a:p>
          <a:p>
            <a:endParaRPr lang="sv-SE" dirty="0" smtClean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4"/>
          </p:nvPr>
        </p:nvSpPr>
        <p:spPr>
          <a:xfrm>
            <a:off x="163469" y="287991"/>
            <a:ext cx="8228012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Sparse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Linear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Solvers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99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2966" y="864961"/>
            <a:ext cx="1664438" cy="699957"/>
          </a:xfrm>
          <a:prstGeom prst="rect">
            <a:avLst/>
          </a:prstGeom>
          <a:solidFill>
            <a:srgbClr val="0070C0"/>
          </a:solidFill>
          <a:ln w="28575"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5850" y="46184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dirty="0" err="1"/>
          </a:p>
        </p:txBody>
      </p:sp>
      <p:sp>
        <p:nvSpPr>
          <p:cNvPr id="41" name="Rectangle 11"/>
          <p:cNvSpPr/>
          <p:nvPr/>
        </p:nvSpPr>
        <p:spPr>
          <a:xfrm>
            <a:off x="472966" y="2016103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44" name="Rectangle 11"/>
          <p:cNvSpPr/>
          <p:nvPr/>
        </p:nvSpPr>
        <p:spPr>
          <a:xfrm>
            <a:off x="472966" y="3073866"/>
            <a:ext cx="1664438" cy="699957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Sparse Linear System</a:t>
            </a:r>
          </a:p>
        </p:txBody>
      </p:sp>
      <p:sp>
        <p:nvSpPr>
          <p:cNvPr id="45" name="Rectangle 11"/>
          <p:cNvSpPr/>
          <p:nvPr/>
        </p:nvSpPr>
        <p:spPr>
          <a:xfrm>
            <a:off x="472966" y="4112881"/>
            <a:ext cx="1664438" cy="699957"/>
          </a:xfrm>
          <a:prstGeom prst="rect">
            <a:avLst/>
          </a:prstGeom>
          <a:solidFill>
            <a:srgbClr val="0070C0"/>
          </a:solidFill>
          <a:ln w="19050">
            <a:solidFill>
              <a:srgbClr val="FF0000"/>
            </a:solidFill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Post-processing</a:t>
            </a:r>
          </a:p>
        </p:txBody>
      </p:sp>
      <p:cxnSp>
        <p:nvCxnSpPr>
          <p:cNvPr id="59" name="Vinklad  58"/>
          <p:cNvCxnSpPr>
            <a:stCxn id="44" idx="1"/>
            <a:endCxn id="41" idx="1"/>
          </p:cNvCxnSpPr>
          <p:nvPr/>
        </p:nvCxnSpPr>
        <p:spPr>
          <a:xfrm rot="10800000">
            <a:off x="472967" y="2366083"/>
            <a:ext cx="12700" cy="105776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/>
          <p:cNvCxnSpPr>
            <a:stCxn id="12" idx="2"/>
            <a:endCxn id="41" idx="0"/>
          </p:cNvCxnSpPr>
          <p:nvPr/>
        </p:nvCxnSpPr>
        <p:spPr>
          <a:xfrm>
            <a:off x="1305187" y="1564917"/>
            <a:ext cx="1" cy="4511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/>
          <p:cNvCxnSpPr>
            <a:stCxn id="41" idx="2"/>
            <a:endCxn id="44" idx="0"/>
          </p:cNvCxnSpPr>
          <p:nvPr/>
        </p:nvCxnSpPr>
        <p:spPr>
          <a:xfrm>
            <a:off x="1305185" y="2716057"/>
            <a:ext cx="0" cy="357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ak pil 70"/>
          <p:cNvCxnSpPr>
            <a:stCxn id="44" idx="2"/>
            <a:endCxn id="45" idx="0"/>
          </p:cNvCxnSpPr>
          <p:nvPr/>
        </p:nvCxnSpPr>
        <p:spPr>
          <a:xfrm>
            <a:off x="1305185" y="3773823"/>
            <a:ext cx="0" cy="3390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ruta 84"/>
          <p:cNvSpPr txBox="1"/>
          <p:nvPr/>
        </p:nvSpPr>
        <p:spPr>
          <a:xfrm>
            <a:off x="221744" y="39709"/>
            <a:ext cx="3238500" cy="435294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800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FEM Pipeline</a:t>
            </a:r>
          </a:p>
        </p:txBody>
      </p:sp>
      <p:cxnSp>
        <p:nvCxnSpPr>
          <p:cNvPr id="107" name="Vinklad  106"/>
          <p:cNvCxnSpPr>
            <a:stCxn id="12" idx="3"/>
            <a:endCxn id="110" idx="1"/>
          </p:cNvCxnSpPr>
          <p:nvPr/>
        </p:nvCxnSpPr>
        <p:spPr>
          <a:xfrm flipV="1">
            <a:off x="2137404" y="975394"/>
            <a:ext cx="1969199" cy="23954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ruta 109"/>
          <p:cNvSpPr txBox="1"/>
          <p:nvPr/>
        </p:nvSpPr>
        <p:spPr>
          <a:xfrm>
            <a:off x="4106603" y="774516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generation</a:t>
            </a:r>
          </a:p>
        </p:txBody>
      </p:sp>
      <p:cxnSp>
        <p:nvCxnSpPr>
          <p:cNvPr id="114" name="Vinklad  113"/>
          <p:cNvCxnSpPr>
            <a:stCxn id="41" idx="3"/>
            <a:endCxn id="136" idx="1"/>
          </p:cNvCxnSpPr>
          <p:nvPr/>
        </p:nvCxnSpPr>
        <p:spPr>
          <a:xfrm flipV="1">
            <a:off x="2137404" y="1756582"/>
            <a:ext cx="1969199" cy="6095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Vinklad  125"/>
          <p:cNvCxnSpPr>
            <a:stCxn id="12" idx="3"/>
            <a:endCxn id="172" idx="1"/>
          </p:cNvCxnSpPr>
          <p:nvPr/>
        </p:nvCxnSpPr>
        <p:spPr>
          <a:xfrm flipV="1">
            <a:off x="2137404" y="495559"/>
            <a:ext cx="1969199" cy="71938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Vinklad  129"/>
          <p:cNvCxnSpPr>
            <a:stCxn id="44" idx="3"/>
            <a:endCxn id="177" idx="1"/>
          </p:cNvCxnSpPr>
          <p:nvPr/>
        </p:nvCxnSpPr>
        <p:spPr>
          <a:xfrm>
            <a:off x="2137404" y="3423845"/>
            <a:ext cx="1969192" cy="13202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Vinklad  131"/>
          <p:cNvCxnSpPr>
            <a:stCxn id="45" idx="3"/>
            <a:endCxn id="147" idx="1"/>
          </p:cNvCxnSpPr>
          <p:nvPr/>
        </p:nvCxnSpPr>
        <p:spPr>
          <a:xfrm flipV="1">
            <a:off x="2137404" y="4240249"/>
            <a:ext cx="1969199" cy="2226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ruta 135"/>
          <p:cNvSpPr txBox="1"/>
          <p:nvPr/>
        </p:nvSpPr>
        <p:spPr>
          <a:xfrm>
            <a:off x="4106603" y="15557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Shape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functions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37" name="Vinklad  136"/>
          <p:cNvCxnSpPr>
            <a:stCxn id="41" idx="3"/>
            <a:endCxn id="140" idx="1"/>
          </p:cNvCxnSpPr>
          <p:nvPr/>
        </p:nvCxnSpPr>
        <p:spPr>
          <a:xfrm flipV="1">
            <a:off x="2137404" y="2199282"/>
            <a:ext cx="1969193" cy="1668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ruta 139"/>
          <p:cNvSpPr txBox="1"/>
          <p:nvPr/>
        </p:nvSpPr>
        <p:spPr>
          <a:xfrm>
            <a:off x="4106597" y="19984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Tensor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operations</a:t>
            </a:r>
          </a:p>
        </p:txBody>
      </p:sp>
      <p:cxnSp>
        <p:nvCxnSpPr>
          <p:cNvPr id="143" name="Vinklad  142"/>
          <p:cNvCxnSpPr>
            <a:stCxn id="41" idx="3"/>
            <a:endCxn id="199" idx="1"/>
          </p:cNvCxnSpPr>
          <p:nvPr/>
        </p:nvCxnSpPr>
        <p:spPr>
          <a:xfrm>
            <a:off x="2137404" y="2366082"/>
            <a:ext cx="1969200" cy="26737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ruta 146"/>
          <p:cNvSpPr txBox="1"/>
          <p:nvPr/>
        </p:nvSpPr>
        <p:spPr>
          <a:xfrm>
            <a:off x="4106603" y="403937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Vizualization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solution</a:t>
            </a:r>
          </a:p>
        </p:txBody>
      </p:sp>
      <p:cxnSp>
        <p:nvCxnSpPr>
          <p:cNvPr id="148" name="Vinklad  147"/>
          <p:cNvCxnSpPr>
            <a:stCxn id="45" idx="3"/>
            <a:endCxn id="161" idx="1"/>
          </p:cNvCxnSpPr>
          <p:nvPr/>
        </p:nvCxnSpPr>
        <p:spPr>
          <a:xfrm>
            <a:off x="2137404" y="4462860"/>
            <a:ext cx="1969191" cy="21156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ruta 160"/>
          <p:cNvSpPr txBox="1"/>
          <p:nvPr/>
        </p:nvSpPr>
        <p:spPr>
          <a:xfrm>
            <a:off x="4106595" y="4473545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Aggregate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data (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plotting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)</a:t>
            </a:r>
          </a:p>
        </p:txBody>
      </p:sp>
      <p:sp>
        <p:nvSpPr>
          <p:cNvPr id="172" name="textruta 171"/>
          <p:cNvSpPr txBox="1"/>
          <p:nvPr/>
        </p:nvSpPr>
        <p:spPr>
          <a:xfrm>
            <a:off x="4106603" y="29468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Geometry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7" name="textruta 176"/>
          <p:cNvSpPr txBox="1"/>
          <p:nvPr/>
        </p:nvSpPr>
        <p:spPr>
          <a:xfrm>
            <a:off x="4106596" y="335499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Iterative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8" name="textruta 177"/>
          <p:cNvSpPr txBox="1"/>
          <p:nvPr/>
        </p:nvSpPr>
        <p:spPr>
          <a:xfrm>
            <a:off x="4106598" y="2946368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Direct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81" name="Vinklad  180"/>
          <p:cNvCxnSpPr>
            <a:stCxn id="44" idx="3"/>
            <a:endCxn id="178" idx="1"/>
          </p:cNvCxnSpPr>
          <p:nvPr/>
        </p:nvCxnSpPr>
        <p:spPr>
          <a:xfrm flipV="1">
            <a:off x="2137404" y="3147246"/>
            <a:ext cx="1969194" cy="2765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ruta 198"/>
          <p:cNvSpPr txBox="1"/>
          <p:nvPr/>
        </p:nvSpPr>
        <p:spPr>
          <a:xfrm>
            <a:off x="4106604" y="2432578"/>
            <a:ext cx="2166754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Plasticity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dense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QP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1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239320" y="273050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Vizualization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of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solutions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5"/>
          </p:nvPr>
        </p:nvSpPr>
        <p:spPr>
          <a:xfrm>
            <a:off x="247374" y="912496"/>
            <a:ext cx="6171009" cy="692150"/>
          </a:xfrm>
        </p:spPr>
        <p:txBody>
          <a:bodyPr/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sv-SE" dirty="0" smtClean="0"/>
              <a:t>Dominating format: .VTK </a:t>
            </a:r>
            <a:r>
              <a:rPr lang="sv-SE" dirty="0" smtClean="0"/>
              <a:t>+ </a:t>
            </a:r>
            <a:r>
              <a:rPr lang="sv-SE" dirty="0" err="1" smtClean="0"/>
              <a:t>Paraview</a:t>
            </a:r>
            <a:r>
              <a:rPr lang="sv-SE" dirty="0" smtClean="0"/>
              <a:t>/Visit 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WriteVTK.jl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- </a:t>
            </a:r>
            <a:r>
              <a:rPr lang="sv-SE" dirty="0">
                <a:latin typeface="Fira Mono" panose="020B0509050000020004" pitchFamily="49" charset="0"/>
                <a:ea typeface="Fira Mono" panose="020B0509050000020004" pitchFamily="49" charset="0"/>
              </a:rPr>
              <a:t>@</a:t>
            </a: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jipolanco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endParaRPr lang="sv-SE" dirty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0" y="3345180"/>
            <a:ext cx="3177379" cy="1798320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48" y="3558540"/>
            <a:ext cx="3329652" cy="1451198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57200" y="1652409"/>
            <a:ext cx="4493538" cy="169277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WriteVTK</a:t>
            </a:r>
            <a:endParaRPr lang="sv-SE" altLang="sv-SE" sz="11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cells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MeshCell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VTKCellType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VTK_TRIANGLE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v-SE" altLang="sv-SE" sz="1100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altLang="sv-SE" sz="1100" dirty="0" smtClean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MeshCell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VTKCellType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VTK_QUAD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vtkfile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vtk_grid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my_vtk_file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cells)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vtk_point_data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vtkfile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data"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vtk_cell_data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vtkfile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"cell data"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vtk_save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vtkfile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sv-SE" altLang="sv-SE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8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4"/>
          </p:nvPr>
        </p:nvSpPr>
        <p:spPr>
          <a:xfrm>
            <a:off x="275513" y="270510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Aggregate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data (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plotting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)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  <a:p>
            <a:endParaRPr lang="sv-SE" dirty="0"/>
          </a:p>
        </p:txBody>
      </p:sp>
      <p:sp>
        <p:nvSpPr>
          <p:cNvPr id="8" name="textruta 7"/>
          <p:cNvSpPr txBox="1">
            <a:spLocks/>
          </p:cNvSpPr>
          <p:nvPr/>
        </p:nvSpPr>
        <p:spPr>
          <a:xfrm>
            <a:off x="388621" y="1043940"/>
            <a:ext cx="6248400" cy="193899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Plotting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landcape in Julia </a:t>
            </a: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used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be </a:t>
            </a: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quite</a:t>
            </a:r>
            <a:r>
              <a:rPr lang="sv-SE" sz="2000" b="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b="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fragmented</a:t>
            </a:r>
            <a:r>
              <a:rPr lang="sv-SE" sz="2000" b="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Thanks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@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tbrelof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f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and 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Plots.jl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this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is no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longer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the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case</a:t>
            </a: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Dataframes.jl</a:t>
            </a:r>
            <a:r>
              <a:rPr lang="sv-SE" sz="2000" dirty="0" smtClean="0"/>
              <a:t> + 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JLD.jl</a:t>
            </a:r>
            <a:r>
              <a:rPr lang="sv-SE" sz="2000" dirty="0" smtClean="0"/>
              <a:t> + 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Plots.jl</a:t>
            </a:r>
            <a:r>
              <a:rPr lang="sv-SE" sz="2000" dirty="0" smtClean="0"/>
              <a:t>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(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PGFPlots.jl</a:t>
            </a:r>
            <a:r>
              <a:rPr lang="sv-SE" sz="2000" dirty="0" smtClean="0"/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backend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for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publications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)</a:t>
            </a:r>
            <a:endParaRPr lang="sv-SE" sz="2000" b="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25707" y="3163139"/>
            <a:ext cx="5070619" cy="166199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JLD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Dataframes</a:t>
            </a:r>
            <a:endParaRPr lang="sv-SE" altLang="sv-SE" sz="12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Plots</a:t>
            </a:r>
            <a:endParaRPr lang="sv-SE" altLang="sv-SE" sz="12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pgfplots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v-SE" altLang="sv-SE" sz="1200" dirty="0">
              <a:solidFill>
                <a:srgbClr val="3333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data.jld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analysis_data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extract_data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PGFPlots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pgfplot.tex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include_preamble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sv-SE" altLang="sv-SE" sz="1200" b="0" i="0" u="none" strike="noStrike" cap="none" normalizeH="0" baseline="0" dirty="0" err="1" smtClean="0">
                <a:ln>
                  <a:noFill/>
                </a:ln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sv-SE" altLang="sv-SE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v-SE" altLang="sv-S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24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239320" y="273050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Kristoffer’s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</a:t>
            </a:r>
            <a:r>
              <a:rPr lang="sv-SE" dirty="0" err="1">
                <a:latin typeface="Fira Sans Medium" panose="020B0603050000020004" pitchFamily="34" charset="0"/>
                <a:ea typeface="Fira Sans Medium" panose="020B0603050000020004" pitchFamily="34" charset="0"/>
              </a:rPr>
              <a:t>w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ishlist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5"/>
          </p:nvPr>
        </p:nvSpPr>
        <p:spPr>
          <a:xfrm>
            <a:off x="0" y="945517"/>
            <a:ext cx="6971105" cy="4127284"/>
          </a:xfrm>
        </p:spPr>
        <p:txBody>
          <a:bodyPr wrap="square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Make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working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with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stack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allocated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arrays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easier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Array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–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powerful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but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big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and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heap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allocated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Goto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solution is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tuples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Generated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code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explosions,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type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inference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problems,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immutability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not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always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desired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See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issue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#11902</a:t>
            </a:r>
          </a:p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285744" indent="-285743">
              <a:buFont typeface="Arial" panose="020B0604020202020204" pitchFamily="34" charset="0"/>
              <a:buChar char="•"/>
            </a:pPr>
            <a:r>
              <a:rPr lang="sv-SE" dirty="0" err="1" smtClean="0"/>
              <a:t>Facilitate</a:t>
            </a:r>
            <a:r>
              <a:rPr lang="sv-SE" dirty="0" smtClean="0"/>
              <a:t> not double </a:t>
            </a:r>
            <a:r>
              <a:rPr lang="sv-SE" dirty="0" err="1" smtClean="0"/>
              <a:t>paying</a:t>
            </a:r>
            <a:r>
              <a:rPr lang="sv-SE" dirty="0" smtClean="0"/>
              <a:t> </a:t>
            </a:r>
            <a:r>
              <a:rPr lang="sv-SE" dirty="0" err="1" smtClean="0"/>
              <a:t>lookup</a:t>
            </a:r>
            <a:r>
              <a:rPr lang="sv-SE" dirty="0" smtClean="0"/>
              <a:t> </a:t>
            </a:r>
            <a:r>
              <a:rPr lang="sv-SE" dirty="0" err="1" smtClean="0"/>
              <a:t>cost</a:t>
            </a:r>
            <a:r>
              <a:rPr lang="sv-SE" dirty="0" smtClean="0"/>
              <a:t> </a:t>
            </a:r>
            <a:r>
              <a:rPr lang="sv-SE" dirty="0" err="1" smtClean="0"/>
              <a:t>when</a:t>
            </a:r>
            <a:r>
              <a:rPr lang="sv-SE" dirty="0" smtClean="0"/>
              <a:t> mutating </a:t>
            </a: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LinearSlow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  <a:r>
              <a:rPr lang="sv-SE" dirty="0" smtClean="0"/>
              <a:t>elements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 </a:t>
            </a: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K[</a:t>
            </a: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i,j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] += 1.0 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 K[</a:t>
            </a: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i,j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] = K[</a:t>
            </a:r>
            <a:r>
              <a:rPr lang="sv-SE" dirty="0" err="1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i,j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] + 1.0</a:t>
            </a: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K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sparse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  </a:t>
            </a:r>
            <a:r>
              <a:rPr lang="sv-SE" dirty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[</a:t>
            </a:r>
            <a:r>
              <a:rPr lang="sv-SE" dirty="0" err="1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i,j</a:t>
            </a:r>
            <a:r>
              <a:rPr lang="sv-SE" dirty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]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expensive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, double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paying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  <a:sym typeface="Wingdings" panose="05000000000000000000" pitchFamily="2" charset="2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See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issue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 #15630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  <a:sym typeface="Wingdings" panose="05000000000000000000" pitchFamily="2" charset="2"/>
              </a:rPr>
              <a:t>and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 </a:t>
            </a:r>
          </a:p>
          <a:p>
            <a:pPr marL="457167" lvl="1"/>
            <a:r>
              <a:rPr lang="sv-SE" sz="1400" dirty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 </a:t>
            </a:r>
            <a:r>
              <a:rPr lang="sv-SE" sz="1400" dirty="0" smtClean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    https</a:t>
            </a:r>
            <a:r>
              <a:rPr lang="sv-SE" sz="1400" dirty="0">
                <a:latin typeface="Fira Mono" panose="020B0509050000020004" pitchFamily="49" charset="0"/>
                <a:ea typeface="Fira Mono" panose="020B0509050000020004" pitchFamily="49" charset="0"/>
                <a:sym typeface="Wingdings" panose="05000000000000000000" pitchFamily="2" charset="2"/>
              </a:rPr>
              <a:t>://github.com/KristofferC/UpdateIndex.jl</a:t>
            </a:r>
            <a:endParaRPr lang="sv-SE" sz="140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14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239320" y="273050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Conclusions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5"/>
          </p:nvPr>
        </p:nvSpPr>
        <p:spPr>
          <a:xfrm>
            <a:off x="344095" y="1158876"/>
            <a:ext cx="6171009" cy="3253104"/>
          </a:xfrm>
        </p:spPr>
        <p:txBody>
          <a:bodyPr/>
          <a:lstStyle/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Package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landscape for FEM is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developed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well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enough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do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actual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work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State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the art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Automatic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Differentiation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makes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local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stiffness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tangents a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breeze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evaluate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Possible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use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Julia for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only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a part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the FEM stack by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calling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into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Julia from C++ FEM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libraries</a:t>
            </a: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742910" lvl="1" indent="-285743">
              <a:buFont typeface="Arial" panose="020B0604020202020204" pitchFamily="34" charset="0"/>
              <a:buChar char="•"/>
            </a:pPr>
            <a:endParaRPr lang="sv-SE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24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/>
          <p:cNvSpPr txBox="1"/>
          <p:nvPr/>
        </p:nvSpPr>
        <p:spPr>
          <a:xfrm>
            <a:off x="379234" y="35387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000" dirty="0">
                <a:latin typeface="Fira Sans Light" panose="020B0403050000020004" pitchFamily="34" charset="0"/>
                <a:ea typeface="Fira Sans Light" panose="020B0403050000020004" pitchFamily="34" charset="0"/>
              </a:rPr>
              <a:t>Swedish Research Council</a:t>
            </a:r>
          </a:p>
          <a:p>
            <a:endParaRPr lang="sv-SE" sz="2000" dirty="0"/>
          </a:p>
          <a:p>
            <a:r>
              <a:rPr lang="sv-SE" sz="2000" dirty="0">
                <a:latin typeface="Fira Sans Light" panose="020B0403050000020004" pitchFamily="34" charset="0"/>
                <a:ea typeface="Fira Sans Light" panose="020B0403050000020004" pitchFamily="34" charset="0"/>
              </a:rPr>
              <a:t>Julia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Computing</a:t>
            </a: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pic>
        <p:nvPicPr>
          <p:cNvPr id="2050" name="Picture 2" descr="https://www.sunet.se/wp-content/uploads/2015/12/vetenskapsr%C3%A5det-logga_fb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31" y="3259491"/>
            <a:ext cx="890703" cy="81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juliacomputing.com/assets/img/jc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04" y="4077156"/>
            <a:ext cx="1357958" cy="75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ruta 3"/>
          <p:cNvSpPr txBox="1"/>
          <p:nvPr/>
        </p:nvSpPr>
        <p:spPr>
          <a:xfrm>
            <a:off x="1190625" y="472440"/>
            <a:ext cx="4516755" cy="11887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/>
            <a:r>
              <a:rPr lang="sv-SE" sz="6000" b="0" dirty="0" err="1" smtClean="0"/>
              <a:t>Thank</a:t>
            </a:r>
            <a:r>
              <a:rPr lang="sv-SE" sz="6000" b="0" dirty="0" smtClean="0"/>
              <a:t> </a:t>
            </a:r>
            <a:r>
              <a:rPr lang="sv-SE" sz="6000" b="0" dirty="0" err="1" smtClean="0"/>
              <a:t>you</a:t>
            </a:r>
            <a:r>
              <a:rPr lang="sv-SE" sz="6000" b="0" dirty="0" smtClean="0"/>
              <a:t>!</a:t>
            </a:r>
          </a:p>
          <a:p>
            <a:pPr algn="ctr"/>
            <a:endParaRPr lang="sv-SE" sz="2000" b="0" dirty="0" err="1" smtClean="0"/>
          </a:p>
        </p:txBody>
      </p:sp>
      <p:sp>
        <p:nvSpPr>
          <p:cNvPr id="5" name="textruta 4"/>
          <p:cNvSpPr txBox="1"/>
          <p:nvPr/>
        </p:nvSpPr>
        <p:spPr>
          <a:xfrm>
            <a:off x="186690" y="301984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000" b="0" dirty="0" err="1" smtClean="0">
                <a:latin typeface="Fira Sans SemiBold" panose="020B0703050000020004" pitchFamily="34" charset="0"/>
                <a:ea typeface="Fira Sans SemiBold" panose="020B0703050000020004" pitchFamily="34" charset="0"/>
              </a:rPr>
              <a:t>Acknowledgements</a:t>
            </a:r>
            <a:endParaRPr lang="sv-SE" sz="2000" b="0" dirty="0" smtClean="0">
              <a:latin typeface="Fira Sans SemiBold" panose="020B0703050000020004" pitchFamily="34" charset="0"/>
              <a:ea typeface="Fira Sans SemiBold" panose="020B0703050000020004" pitchFamily="34" charset="0"/>
            </a:endParaRPr>
          </a:p>
        </p:txBody>
      </p:sp>
      <p:sp>
        <p:nvSpPr>
          <p:cNvPr id="3" name="textruta 2"/>
          <p:cNvSpPr txBox="1"/>
          <p:nvPr/>
        </p:nvSpPr>
        <p:spPr>
          <a:xfrm>
            <a:off x="186690" y="1916317"/>
            <a:ext cx="2689860" cy="986903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000" dirty="0" err="1" smtClean="0">
                <a:latin typeface="Fira Sans SemiBold" panose="020B0703050000020004" pitchFamily="34" charset="0"/>
                <a:ea typeface="Fira Sans SemiBold" panose="020B0703050000020004" pitchFamily="34" charset="0"/>
              </a:rPr>
              <a:t>Slides</a:t>
            </a:r>
            <a:endParaRPr lang="sv-SE" sz="2000" dirty="0" smtClean="0">
              <a:latin typeface="Fira Sans SemiBold" panose="020B0703050000020004" pitchFamily="34" charset="0"/>
              <a:ea typeface="Fira Sans SemiBold" panose="020B0703050000020004" pitchFamily="34" charset="0"/>
            </a:endParaRPr>
          </a:p>
          <a:p>
            <a:endParaRPr lang="sv-SE" sz="2000" dirty="0">
              <a:latin typeface="Fira Sans SemiBold" panose="020B0703050000020004" pitchFamily="34" charset="0"/>
              <a:ea typeface="Fira Sans SemiBold" panose="020B0703050000020004" pitchFamily="34" charset="0"/>
            </a:endParaRPr>
          </a:p>
          <a:p>
            <a:r>
              <a:rPr lang="sv-SE" sz="2000" dirty="0" smtClean="0">
                <a:latin typeface="Fira Sans SemiBold" panose="020B0703050000020004" pitchFamily="34" charset="0"/>
                <a:ea typeface="Fira Sans SemiBold" panose="020B0703050000020004" pitchFamily="34" charset="0"/>
              </a:rPr>
              <a:t> </a:t>
            </a:r>
            <a:endParaRPr lang="sv-SE" sz="2000" dirty="0">
              <a:latin typeface="Fira Sans SemiBold" panose="020B0703050000020004" pitchFamily="34" charset="0"/>
              <a:ea typeface="Fira Sans SemiBold" panose="020B0703050000020004" pitchFamily="34" charset="0"/>
            </a:endParaRPr>
          </a:p>
          <a:p>
            <a:endParaRPr lang="sv-SE" sz="2000" b="0" dirty="0" err="1" smtClean="0"/>
          </a:p>
        </p:txBody>
      </p:sp>
      <p:sp>
        <p:nvSpPr>
          <p:cNvPr id="6" name="textruta 5"/>
          <p:cNvSpPr txBox="1"/>
          <p:nvPr/>
        </p:nvSpPr>
        <p:spPr>
          <a:xfrm>
            <a:off x="167640" y="239452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>
                <a:latin typeface="Fira Mono" panose="020B0509050000020004" pitchFamily="49" charset="0"/>
                <a:ea typeface="Fira Mono" panose="020B0509050000020004" pitchFamily="49" charset="0"/>
              </a:rPr>
              <a:t>https://</a:t>
            </a:r>
            <a:r>
              <a:rPr lang="sv-SE" dirty="0" smtClean="0">
                <a:latin typeface="Fira Mono" panose="020B0509050000020004" pitchFamily="49" charset="0"/>
                <a:ea typeface="Fira Mono" panose="020B0509050000020004" pitchFamily="49" charset="0"/>
              </a:rPr>
              <a:t>github.com/KristofferC/JuliaCon_FEM</a:t>
            </a:r>
            <a:endParaRPr lang="sv-SE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15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4" y="178893"/>
            <a:ext cx="6171009" cy="615950"/>
          </a:xfrm>
        </p:spPr>
        <p:txBody>
          <a:bodyPr/>
          <a:lstStyle/>
          <a:p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Motivation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5" y="1905000"/>
            <a:ext cx="1431366" cy="1596852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32" y="1905000"/>
            <a:ext cx="1458507" cy="1627332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910" y="1905000"/>
            <a:ext cx="1689414" cy="17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2966" y="864961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5850" y="46184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dirty="0" err="1"/>
          </a:p>
        </p:txBody>
      </p:sp>
      <p:sp>
        <p:nvSpPr>
          <p:cNvPr id="41" name="Rectangle 11"/>
          <p:cNvSpPr/>
          <p:nvPr/>
        </p:nvSpPr>
        <p:spPr>
          <a:xfrm>
            <a:off x="472966" y="2016103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44" name="Rectangle 11"/>
          <p:cNvSpPr/>
          <p:nvPr/>
        </p:nvSpPr>
        <p:spPr>
          <a:xfrm>
            <a:off x="472966" y="3073866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Sparse Linear System</a:t>
            </a:r>
          </a:p>
        </p:txBody>
      </p:sp>
      <p:sp>
        <p:nvSpPr>
          <p:cNvPr id="45" name="Rectangle 11"/>
          <p:cNvSpPr/>
          <p:nvPr/>
        </p:nvSpPr>
        <p:spPr>
          <a:xfrm>
            <a:off x="472966" y="4112881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Post-processing</a:t>
            </a:r>
          </a:p>
        </p:txBody>
      </p:sp>
      <p:cxnSp>
        <p:nvCxnSpPr>
          <p:cNvPr id="59" name="Vinklad  58"/>
          <p:cNvCxnSpPr>
            <a:stCxn id="44" idx="1"/>
            <a:endCxn id="41" idx="1"/>
          </p:cNvCxnSpPr>
          <p:nvPr/>
        </p:nvCxnSpPr>
        <p:spPr>
          <a:xfrm rot="10800000">
            <a:off x="472967" y="2366083"/>
            <a:ext cx="12700" cy="105776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/>
          <p:cNvCxnSpPr>
            <a:stCxn id="12" idx="2"/>
            <a:endCxn id="41" idx="0"/>
          </p:cNvCxnSpPr>
          <p:nvPr/>
        </p:nvCxnSpPr>
        <p:spPr>
          <a:xfrm>
            <a:off x="1305187" y="1564917"/>
            <a:ext cx="1" cy="4511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/>
          <p:cNvCxnSpPr>
            <a:stCxn id="41" idx="2"/>
            <a:endCxn id="44" idx="0"/>
          </p:cNvCxnSpPr>
          <p:nvPr/>
        </p:nvCxnSpPr>
        <p:spPr>
          <a:xfrm>
            <a:off x="1305185" y="2716057"/>
            <a:ext cx="0" cy="357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ak pil 70"/>
          <p:cNvCxnSpPr>
            <a:stCxn id="44" idx="2"/>
            <a:endCxn id="45" idx="0"/>
          </p:cNvCxnSpPr>
          <p:nvPr/>
        </p:nvCxnSpPr>
        <p:spPr>
          <a:xfrm>
            <a:off x="1305185" y="3773823"/>
            <a:ext cx="0" cy="3390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ruta 84"/>
          <p:cNvSpPr txBox="1"/>
          <p:nvPr/>
        </p:nvSpPr>
        <p:spPr>
          <a:xfrm>
            <a:off x="221744" y="39709"/>
            <a:ext cx="3238500" cy="435294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800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FEM Pipeline</a:t>
            </a:r>
          </a:p>
        </p:txBody>
      </p:sp>
      <p:cxnSp>
        <p:nvCxnSpPr>
          <p:cNvPr id="107" name="Vinklad  106"/>
          <p:cNvCxnSpPr>
            <a:stCxn id="12" idx="3"/>
            <a:endCxn id="110" idx="1"/>
          </p:cNvCxnSpPr>
          <p:nvPr/>
        </p:nvCxnSpPr>
        <p:spPr>
          <a:xfrm flipV="1">
            <a:off x="2137404" y="975394"/>
            <a:ext cx="1969199" cy="23954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ruta 109"/>
          <p:cNvSpPr txBox="1"/>
          <p:nvPr/>
        </p:nvSpPr>
        <p:spPr>
          <a:xfrm>
            <a:off x="4106603" y="774516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generation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14" name="Vinklad  113"/>
          <p:cNvCxnSpPr>
            <a:stCxn id="41" idx="3"/>
            <a:endCxn id="136" idx="1"/>
          </p:cNvCxnSpPr>
          <p:nvPr/>
        </p:nvCxnSpPr>
        <p:spPr>
          <a:xfrm flipV="1">
            <a:off x="2137404" y="1756582"/>
            <a:ext cx="1969199" cy="6095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Vinklad  125"/>
          <p:cNvCxnSpPr>
            <a:stCxn id="12" idx="3"/>
            <a:endCxn id="172" idx="1"/>
          </p:cNvCxnSpPr>
          <p:nvPr/>
        </p:nvCxnSpPr>
        <p:spPr>
          <a:xfrm flipV="1">
            <a:off x="2137404" y="495559"/>
            <a:ext cx="1969199" cy="71938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Vinklad  129"/>
          <p:cNvCxnSpPr>
            <a:stCxn id="44" idx="3"/>
            <a:endCxn id="177" idx="1"/>
          </p:cNvCxnSpPr>
          <p:nvPr/>
        </p:nvCxnSpPr>
        <p:spPr>
          <a:xfrm>
            <a:off x="2137404" y="3423845"/>
            <a:ext cx="1969192" cy="13202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Vinklad  131"/>
          <p:cNvCxnSpPr>
            <a:stCxn id="45" idx="3"/>
            <a:endCxn id="147" idx="1"/>
          </p:cNvCxnSpPr>
          <p:nvPr/>
        </p:nvCxnSpPr>
        <p:spPr>
          <a:xfrm flipV="1">
            <a:off x="2137404" y="4240249"/>
            <a:ext cx="1969199" cy="2226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ruta 135"/>
          <p:cNvSpPr txBox="1"/>
          <p:nvPr/>
        </p:nvSpPr>
        <p:spPr>
          <a:xfrm>
            <a:off x="4106603" y="15557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Tensor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operations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37" name="Vinklad  136"/>
          <p:cNvCxnSpPr>
            <a:stCxn id="41" idx="3"/>
            <a:endCxn id="140" idx="1"/>
          </p:cNvCxnSpPr>
          <p:nvPr/>
        </p:nvCxnSpPr>
        <p:spPr>
          <a:xfrm flipV="1">
            <a:off x="2137404" y="2199282"/>
            <a:ext cx="1969193" cy="1668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ruta 139"/>
          <p:cNvSpPr txBox="1"/>
          <p:nvPr/>
        </p:nvSpPr>
        <p:spPr>
          <a:xfrm>
            <a:off x="4106597" y="19984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Shape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functions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43" name="Vinklad  142"/>
          <p:cNvCxnSpPr>
            <a:stCxn id="41" idx="3"/>
            <a:endCxn id="199" idx="1"/>
          </p:cNvCxnSpPr>
          <p:nvPr/>
        </p:nvCxnSpPr>
        <p:spPr>
          <a:xfrm>
            <a:off x="2137404" y="2366082"/>
            <a:ext cx="1969200" cy="26737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ruta 146"/>
          <p:cNvSpPr txBox="1"/>
          <p:nvPr/>
        </p:nvSpPr>
        <p:spPr>
          <a:xfrm>
            <a:off x="4106603" y="403937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Vizualization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solution</a:t>
            </a:r>
          </a:p>
        </p:txBody>
      </p:sp>
      <p:cxnSp>
        <p:nvCxnSpPr>
          <p:cNvPr id="148" name="Vinklad  147"/>
          <p:cNvCxnSpPr>
            <a:stCxn id="45" idx="3"/>
            <a:endCxn id="161" idx="1"/>
          </p:cNvCxnSpPr>
          <p:nvPr/>
        </p:nvCxnSpPr>
        <p:spPr>
          <a:xfrm>
            <a:off x="2137404" y="4462860"/>
            <a:ext cx="1969191" cy="21156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ruta 160"/>
          <p:cNvSpPr txBox="1"/>
          <p:nvPr/>
        </p:nvSpPr>
        <p:spPr>
          <a:xfrm>
            <a:off x="4106595" y="4473545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Aggregate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data (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plotting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)</a:t>
            </a:r>
          </a:p>
        </p:txBody>
      </p:sp>
      <p:sp>
        <p:nvSpPr>
          <p:cNvPr id="172" name="textruta 171"/>
          <p:cNvSpPr txBox="1"/>
          <p:nvPr/>
        </p:nvSpPr>
        <p:spPr>
          <a:xfrm>
            <a:off x="4106603" y="29468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Geometry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7" name="textruta 176"/>
          <p:cNvSpPr txBox="1"/>
          <p:nvPr/>
        </p:nvSpPr>
        <p:spPr>
          <a:xfrm>
            <a:off x="4106596" y="335499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Iterative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8" name="textruta 177"/>
          <p:cNvSpPr txBox="1"/>
          <p:nvPr/>
        </p:nvSpPr>
        <p:spPr>
          <a:xfrm>
            <a:off x="4106598" y="2946368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Direct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81" name="Vinklad  180"/>
          <p:cNvCxnSpPr>
            <a:stCxn id="44" idx="3"/>
            <a:endCxn id="178" idx="1"/>
          </p:cNvCxnSpPr>
          <p:nvPr/>
        </p:nvCxnSpPr>
        <p:spPr>
          <a:xfrm flipV="1">
            <a:off x="2137404" y="3147246"/>
            <a:ext cx="1969194" cy="2765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ruta 198"/>
          <p:cNvSpPr txBox="1"/>
          <p:nvPr/>
        </p:nvSpPr>
        <p:spPr>
          <a:xfrm>
            <a:off x="4106604" y="2432578"/>
            <a:ext cx="2166754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Plasticity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dense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QP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1" grpId="0" animBg="1"/>
      <p:bldP spid="44" grpId="0" animBg="1"/>
      <p:bldP spid="45" grpId="0" animBg="1"/>
      <p:bldP spid="110" grpId="0"/>
      <p:bldP spid="136" grpId="0"/>
      <p:bldP spid="140" grpId="0"/>
      <p:bldP spid="147" grpId="0"/>
      <p:bldP spid="161" grpId="0"/>
      <p:bldP spid="172" grpId="0"/>
      <p:bldP spid="177" grpId="0"/>
      <p:bldP spid="178" grpId="0"/>
      <p:bldP spid="1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4" y="251159"/>
            <a:ext cx="6171009" cy="615950"/>
          </a:xfrm>
        </p:spPr>
        <p:txBody>
          <a:bodyPr/>
          <a:lstStyle/>
          <a:p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Full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fledged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Julia FEM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package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?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3" name="textruta 2"/>
          <p:cNvSpPr txBox="1"/>
          <p:nvPr/>
        </p:nvSpPr>
        <p:spPr>
          <a:xfrm>
            <a:off x="-398856" y="1390650"/>
            <a:ext cx="3732606" cy="177165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p:sp>
        <p:nvSpPr>
          <p:cNvPr id="4" name="textruta 3"/>
          <p:cNvSpPr txBox="1"/>
          <p:nvPr/>
        </p:nvSpPr>
        <p:spPr>
          <a:xfrm>
            <a:off x="344094" y="1333500"/>
            <a:ext cx="1764106" cy="9842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ruta 4"/>
              <p:cNvSpPr txBox="1"/>
              <p:nvPr/>
            </p:nvSpPr>
            <p:spPr>
              <a:xfrm>
                <a:off x="508000" y="1193800"/>
                <a:ext cx="6106160" cy="112395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A full FEM stack is a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huge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project</a:t>
                </a:r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Deal.II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– C++ - 30 000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commits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– 20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years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DOLFIN – C++ - 21 000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commits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– 10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years</a:t>
                </a:r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Julia public for </a:t>
                </a: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 panose="02040503050406030204" pitchFamily="18" charset="0"/>
                        <a:ea typeface="Fira Sans Light" panose="020B0403050000020004" pitchFamily="34" charset="0"/>
                      </a:rPr>
                      <m:t>≈</m:t>
                    </m:r>
                  </m:oMath>
                </a14:m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4 </a:t>
                </a:r>
                <a:r>
                  <a:rPr lang="sv-SE" sz="2000" dirty="0" err="1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years</a:t>
                </a:r>
                <a:r>
                  <a:rPr lang="sv-SE" sz="2000" dirty="0" smtClean="0">
                    <a:latin typeface="Fira Sans Light" panose="020B0403050000020004" pitchFamily="34" charset="0"/>
                    <a:ea typeface="Fira Sans Light" panose="020B0403050000020004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endParaRPr lang="sv-SE" sz="2000" dirty="0" smtClean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  <a:p>
                <a:endParaRPr lang="sv-SE" sz="2000" dirty="0">
                  <a:latin typeface="Fira Sans Light" panose="020B0403050000020004" pitchFamily="34" charset="0"/>
                  <a:ea typeface="Fira Sans Light" panose="020B0403050000020004" pitchFamily="34" charset="0"/>
                </a:endParaRPr>
              </a:p>
            </p:txBody>
          </p:sp>
        </mc:Choice>
        <mc:Fallback>
          <p:sp>
            <p:nvSpPr>
              <p:cNvPr id="5" name="textrut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193800"/>
                <a:ext cx="6106160" cy="1123950"/>
              </a:xfrm>
              <a:prstGeom prst="rect">
                <a:avLst/>
              </a:prstGeom>
              <a:blipFill rotWithShape="0">
                <a:blip r:embed="rId2"/>
                <a:stretch>
                  <a:fillRect l="-898" t="-2717" b="-543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ruta 5"/>
          <p:cNvSpPr txBox="1"/>
          <p:nvPr/>
        </p:nvSpPr>
        <p:spPr>
          <a:xfrm>
            <a:off x="344094" y="309148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JuliaFEM.jl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- @ahojukka5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et al.</a:t>
            </a:r>
            <a:endParaRPr lang="sv-SE" sz="200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EllipticFEM.jl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- @</a:t>
            </a: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gerhardtulzer</a:t>
            </a: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DifferentialEquations.jl</a:t>
            </a:r>
            <a:r>
              <a:rPr lang="sv-SE" sz="2000" dirty="0">
                <a:latin typeface="Fira Mono" panose="020B0509050000020004" pitchFamily="49" charset="0"/>
                <a:ea typeface="Fira Mono" panose="020B0509050000020004" pitchFamily="49" charset="0"/>
              </a:rPr>
              <a:t> -@</a:t>
            </a:r>
            <a:r>
              <a:rPr lang="sv-SE" sz="2000" dirty="0" err="1">
                <a:latin typeface="Fira Mono" panose="020B0509050000020004" pitchFamily="49" charset="0"/>
                <a:ea typeface="Fira Mono" panose="020B0509050000020004" pitchFamily="49" charset="0"/>
              </a:rPr>
              <a:t>ChrisRackauckas</a:t>
            </a: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endParaRPr lang="sv-SE" sz="2000" b="0" dirty="0" err="1" smtClean="0"/>
          </a:p>
        </p:txBody>
      </p:sp>
      <p:sp>
        <p:nvSpPr>
          <p:cNvPr id="8" name="textruta 7"/>
          <p:cNvSpPr txBox="1"/>
          <p:nvPr/>
        </p:nvSpPr>
        <p:spPr>
          <a:xfrm>
            <a:off x="883920" y="28041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</p:spTree>
    <p:extLst>
      <p:ext uri="{BB962C8B-B14F-4D97-AF65-F5344CB8AC3E}">
        <p14:creationId xmlns:p14="http://schemas.microsoft.com/office/powerpoint/2010/main" val="118201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2966" y="864961"/>
            <a:ext cx="1664438" cy="699957"/>
          </a:xfrm>
          <a:prstGeom prst="rect">
            <a:avLst/>
          </a:prstGeom>
          <a:solidFill>
            <a:srgbClr val="0070C0"/>
          </a:solidFill>
          <a:ln w="28575">
            <a:solidFill>
              <a:schemeClr val="accent3"/>
            </a:solidFill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5850" y="46184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dirty="0" err="1"/>
          </a:p>
        </p:txBody>
      </p:sp>
      <p:sp>
        <p:nvSpPr>
          <p:cNvPr id="41" name="Rectangle 11"/>
          <p:cNvSpPr/>
          <p:nvPr/>
        </p:nvSpPr>
        <p:spPr>
          <a:xfrm>
            <a:off x="472966" y="2016103"/>
            <a:ext cx="1664438" cy="699957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44" name="Rectangle 11"/>
          <p:cNvSpPr/>
          <p:nvPr/>
        </p:nvSpPr>
        <p:spPr>
          <a:xfrm>
            <a:off x="472966" y="3073866"/>
            <a:ext cx="1664438" cy="699957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Sparse Linear System</a:t>
            </a:r>
          </a:p>
        </p:txBody>
      </p:sp>
      <p:sp>
        <p:nvSpPr>
          <p:cNvPr id="45" name="Rectangle 11"/>
          <p:cNvSpPr/>
          <p:nvPr/>
        </p:nvSpPr>
        <p:spPr>
          <a:xfrm>
            <a:off x="472966" y="4112881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Post-processing</a:t>
            </a:r>
          </a:p>
        </p:txBody>
      </p:sp>
      <p:cxnSp>
        <p:nvCxnSpPr>
          <p:cNvPr id="59" name="Vinklad  58"/>
          <p:cNvCxnSpPr>
            <a:stCxn id="44" idx="1"/>
            <a:endCxn id="41" idx="1"/>
          </p:cNvCxnSpPr>
          <p:nvPr/>
        </p:nvCxnSpPr>
        <p:spPr>
          <a:xfrm rot="10800000">
            <a:off x="472967" y="2366083"/>
            <a:ext cx="12700" cy="105776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/>
          <p:cNvCxnSpPr>
            <a:stCxn id="12" idx="2"/>
            <a:endCxn id="41" idx="0"/>
          </p:cNvCxnSpPr>
          <p:nvPr/>
        </p:nvCxnSpPr>
        <p:spPr>
          <a:xfrm>
            <a:off x="1305187" y="1564917"/>
            <a:ext cx="1" cy="4511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/>
          <p:cNvCxnSpPr>
            <a:stCxn id="41" idx="2"/>
            <a:endCxn id="44" idx="0"/>
          </p:cNvCxnSpPr>
          <p:nvPr/>
        </p:nvCxnSpPr>
        <p:spPr>
          <a:xfrm>
            <a:off x="1305185" y="2716057"/>
            <a:ext cx="0" cy="357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ak pil 70"/>
          <p:cNvCxnSpPr>
            <a:stCxn id="44" idx="2"/>
            <a:endCxn id="45" idx="0"/>
          </p:cNvCxnSpPr>
          <p:nvPr/>
        </p:nvCxnSpPr>
        <p:spPr>
          <a:xfrm>
            <a:off x="1305185" y="3773823"/>
            <a:ext cx="0" cy="3390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ruta 84"/>
          <p:cNvSpPr txBox="1"/>
          <p:nvPr/>
        </p:nvSpPr>
        <p:spPr>
          <a:xfrm>
            <a:off x="221744" y="39709"/>
            <a:ext cx="3238500" cy="435294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800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FEM Pipeline</a:t>
            </a:r>
          </a:p>
        </p:txBody>
      </p:sp>
      <p:cxnSp>
        <p:nvCxnSpPr>
          <p:cNvPr id="107" name="Vinklad  106"/>
          <p:cNvCxnSpPr>
            <a:stCxn id="12" idx="3"/>
            <a:endCxn id="110" idx="1"/>
          </p:cNvCxnSpPr>
          <p:nvPr/>
        </p:nvCxnSpPr>
        <p:spPr>
          <a:xfrm flipV="1">
            <a:off x="2137404" y="975394"/>
            <a:ext cx="1969199" cy="23954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ruta 109"/>
          <p:cNvSpPr txBox="1"/>
          <p:nvPr/>
        </p:nvSpPr>
        <p:spPr>
          <a:xfrm>
            <a:off x="4106603" y="774516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generation</a:t>
            </a:r>
          </a:p>
        </p:txBody>
      </p:sp>
      <p:cxnSp>
        <p:nvCxnSpPr>
          <p:cNvPr id="114" name="Vinklad  113"/>
          <p:cNvCxnSpPr>
            <a:stCxn id="41" idx="3"/>
            <a:endCxn id="136" idx="1"/>
          </p:cNvCxnSpPr>
          <p:nvPr/>
        </p:nvCxnSpPr>
        <p:spPr>
          <a:xfrm flipV="1">
            <a:off x="2137404" y="1756582"/>
            <a:ext cx="1969199" cy="6095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Vinklad  125"/>
          <p:cNvCxnSpPr>
            <a:stCxn id="12" idx="3"/>
            <a:endCxn id="172" idx="1"/>
          </p:cNvCxnSpPr>
          <p:nvPr/>
        </p:nvCxnSpPr>
        <p:spPr>
          <a:xfrm flipV="1">
            <a:off x="2137404" y="495559"/>
            <a:ext cx="1969199" cy="71938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Vinklad  129"/>
          <p:cNvCxnSpPr>
            <a:stCxn id="44" idx="3"/>
            <a:endCxn id="177" idx="1"/>
          </p:cNvCxnSpPr>
          <p:nvPr/>
        </p:nvCxnSpPr>
        <p:spPr>
          <a:xfrm>
            <a:off x="2137404" y="3423845"/>
            <a:ext cx="1969192" cy="13202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Vinklad  131"/>
          <p:cNvCxnSpPr>
            <a:stCxn id="45" idx="3"/>
            <a:endCxn id="147" idx="1"/>
          </p:cNvCxnSpPr>
          <p:nvPr/>
        </p:nvCxnSpPr>
        <p:spPr>
          <a:xfrm flipV="1">
            <a:off x="2137404" y="4240249"/>
            <a:ext cx="1969199" cy="2226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ruta 135"/>
          <p:cNvSpPr txBox="1"/>
          <p:nvPr/>
        </p:nvSpPr>
        <p:spPr>
          <a:xfrm>
            <a:off x="4106603" y="15557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Tensor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operations</a:t>
            </a:r>
          </a:p>
        </p:txBody>
      </p:sp>
      <p:cxnSp>
        <p:nvCxnSpPr>
          <p:cNvPr id="137" name="Vinklad  136"/>
          <p:cNvCxnSpPr>
            <a:stCxn id="41" idx="3"/>
            <a:endCxn id="140" idx="1"/>
          </p:cNvCxnSpPr>
          <p:nvPr/>
        </p:nvCxnSpPr>
        <p:spPr>
          <a:xfrm flipV="1">
            <a:off x="2137404" y="2199282"/>
            <a:ext cx="1969193" cy="1668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ruta 139"/>
          <p:cNvSpPr txBox="1"/>
          <p:nvPr/>
        </p:nvSpPr>
        <p:spPr>
          <a:xfrm>
            <a:off x="4106597" y="19984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>
                <a:latin typeface="Fira Sans Light" panose="020B0403050000020004" pitchFamily="34" charset="0"/>
                <a:ea typeface="Fira Sans Light" panose="020B0403050000020004" pitchFamily="34" charset="0"/>
              </a:rPr>
              <a:t>Shape functions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43" name="Vinklad  142"/>
          <p:cNvCxnSpPr>
            <a:stCxn id="41" idx="3"/>
            <a:endCxn id="199" idx="1"/>
          </p:cNvCxnSpPr>
          <p:nvPr/>
        </p:nvCxnSpPr>
        <p:spPr>
          <a:xfrm>
            <a:off x="2137404" y="2366082"/>
            <a:ext cx="1969200" cy="26737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ruta 146"/>
          <p:cNvSpPr txBox="1"/>
          <p:nvPr/>
        </p:nvSpPr>
        <p:spPr>
          <a:xfrm>
            <a:off x="4106603" y="403937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Vizualization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solution</a:t>
            </a:r>
          </a:p>
        </p:txBody>
      </p:sp>
      <p:cxnSp>
        <p:nvCxnSpPr>
          <p:cNvPr id="148" name="Vinklad  147"/>
          <p:cNvCxnSpPr>
            <a:stCxn id="45" idx="3"/>
            <a:endCxn id="161" idx="1"/>
          </p:cNvCxnSpPr>
          <p:nvPr/>
        </p:nvCxnSpPr>
        <p:spPr>
          <a:xfrm>
            <a:off x="2137404" y="4462860"/>
            <a:ext cx="1969191" cy="21156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ruta 160"/>
          <p:cNvSpPr txBox="1"/>
          <p:nvPr/>
        </p:nvSpPr>
        <p:spPr>
          <a:xfrm>
            <a:off x="4106595" y="4473545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Aggregate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data (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plotting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)</a:t>
            </a:r>
          </a:p>
        </p:txBody>
      </p:sp>
      <p:sp>
        <p:nvSpPr>
          <p:cNvPr id="172" name="textruta 171"/>
          <p:cNvSpPr txBox="1"/>
          <p:nvPr/>
        </p:nvSpPr>
        <p:spPr>
          <a:xfrm>
            <a:off x="4106603" y="29468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Geometry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7" name="textruta 176"/>
          <p:cNvSpPr txBox="1"/>
          <p:nvPr/>
        </p:nvSpPr>
        <p:spPr>
          <a:xfrm>
            <a:off x="4106596" y="335499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Iterative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8" name="textruta 177"/>
          <p:cNvSpPr txBox="1"/>
          <p:nvPr/>
        </p:nvSpPr>
        <p:spPr>
          <a:xfrm>
            <a:off x="4106598" y="2946368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Direct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81" name="Vinklad  180"/>
          <p:cNvCxnSpPr>
            <a:stCxn id="44" idx="3"/>
            <a:endCxn id="178" idx="1"/>
          </p:cNvCxnSpPr>
          <p:nvPr/>
        </p:nvCxnSpPr>
        <p:spPr>
          <a:xfrm flipV="1">
            <a:off x="2137404" y="3147246"/>
            <a:ext cx="1969194" cy="2765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ruta 198"/>
          <p:cNvSpPr txBox="1"/>
          <p:nvPr/>
        </p:nvSpPr>
        <p:spPr>
          <a:xfrm>
            <a:off x="4106604" y="2432578"/>
            <a:ext cx="2166754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Plasticity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dense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QP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92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4" y="251159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Geometry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+ </a:t>
            </a:r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Meshing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3" name="textruta 2"/>
          <p:cNvSpPr txBox="1"/>
          <p:nvPr/>
        </p:nvSpPr>
        <p:spPr>
          <a:xfrm>
            <a:off x="-398856" y="1390650"/>
            <a:ext cx="3732606" cy="177165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p:sp>
        <p:nvSpPr>
          <p:cNvPr id="4" name="textruta 3"/>
          <p:cNvSpPr txBox="1"/>
          <p:nvPr/>
        </p:nvSpPr>
        <p:spPr>
          <a:xfrm>
            <a:off x="344094" y="1333500"/>
            <a:ext cx="1764106" cy="9842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endParaRPr lang="sv-SE" sz="2000" b="0" dirty="0" err="1" smtClean="0"/>
          </a:p>
        </p:txBody>
      </p:sp>
      <p:sp>
        <p:nvSpPr>
          <p:cNvPr id="5" name="textruta 4"/>
          <p:cNvSpPr txBox="1"/>
          <p:nvPr/>
        </p:nvSpPr>
        <p:spPr>
          <a:xfrm>
            <a:off x="474980" y="1079672"/>
            <a:ext cx="6223000" cy="9842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Many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existing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free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non-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J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ulia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tools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for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geometry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+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meshing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.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GMSH,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netgen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tetgen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Works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well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however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need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to read the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generated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files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int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Julia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Meshio.jl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- @</a:t>
            </a:r>
            <a:r>
              <a:rPr lang="sv-SE" sz="2000" dirty="0" err="1" smtClean="0">
                <a:latin typeface="Fira Mono" panose="020B0509050000020004" pitchFamily="49" charset="0"/>
                <a:ea typeface="Fira Mono" panose="020B0509050000020004" pitchFamily="49" charset="0"/>
              </a:rPr>
              <a:t>SimonDanisch</a:t>
            </a:r>
            <a:r>
              <a:rPr lang="sv-SE" sz="2000" dirty="0" smtClean="0">
                <a:latin typeface="Fira Mono" panose="020B0509050000020004" pitchFamily="49" charset="0"/>
                <a:ea typeface="Fira Mono" panose="020B05090500000200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Currently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sz="2000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mostly</a:t>
            </a:r>
            <a:r>
              <a:rPr lang="sv-SE" sz="2000" dirty="0">
                <a:latin typeface="Fira Sans Light" panose="020B0403050000020004" pitchFamily="34" charset="0"/>
                <a:ea typeface="Fira Sans Light" panose="020B0403050000020004" pitchFamily="34" charset="0"/>
              </a:rPr>
              <a:t> computer </a:t>
            </a:r>
            <a:r>
              <a:rPr lang="sv-SE" sz="2000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graphics</a:t>
            </a:r>
            <a:r>
              <a:rPr lang="sv-SE" sz="2000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formats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recently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added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ABAQUS .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inp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format (in a PR)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Call to action!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v-SE" sz="2000" dirty="0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sz="2000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sz="2000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readers</a:t>
            </a:r>
            <a:endParaRPr lang="sv-SE" sz="2000" dirty="0" smtClean="0">
              <a:latin typeface="Fira Sans Light" panose="020B0403050000020004" pitchFamily="34" charset="0"/>
              <a:ea typeface="Fira Sans Light" panose="020B0403050000020004" pitchFamily="34" charset="0"/>
            </a:endParaRPr>
          </a:p>
          <a:p>
            <a:endParaRPr lang="sv-SE" sz="2000" b="0" dirty="0" smtClean="0"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2966" y="864961"/>
            <a:ext cx="1664438" cy="699957"/>
          </a:xfrm>
          <a:prstGeom prst="rect">
            <a:avLst/>
          </a:prstGeom>
          <a:solidFill>
            <a:srgbClr val="0070C0"/>
          </a:solidFill>
          <a:ln w="28575"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85850" y="461841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endParaRPr lang="en-US" sz="2000" dirty="0" err="1"/>
          </a:p>
        </p:txBody>
      </p:sp>
      <p:sp>
        <p:nvSpPr>
          <p:cNvPr id="41" name="Rectangle 11"/>
          <p:cNvSpPr/>
          <p:nvPr/>
        </p:nvSpPr>
        <p:spPr>
          <a:xfrm>
            <a:off x="472966" y="2016103"/>
            <a:ext cx="1664438" cy="699957"/>
          </a:xfrm>
          <a:prstGeom prst="rect">
            <a:avLst/>
          </a:prstGeom>
          <a:solidFill>
            <a:srgbClr val="0070C0"/>
          </a:solidFill>
          <a:ln w="19050">
            <a:solidFill>
              <a:schemeClr val="accent3"/>
            </a:solidFill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44" name="Rectangle 11"/>
          <p:cNvSpPr/>
          <p:nvPr/>
        </p:nvSpPr>
        <p:spPr>
          <a:xfrm>
            <a:off x="472966" y="3073866"/>
            <a:ext cx="1664438" cy="699957"/>
          </a:xfrm>
          <a:prstGeom prst="rect">
            <a:avLst/>
          </a:prstGeom>
          <a:solidFill>
            <a:srgbClr val="0070C0"/>
          </a:solidFill>
          <a:ln w="19050"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Sparse Linear System</a:t>
            </a:r>
          </a:p>
        </p:txBody>
      </p:sp>
      <p:sp>
        <p:nvSpPr>
          <p:cNvPr id="45" name="Rectangle 11"/>
          <p:cNvSpPr/>
          <p:nvPr/>
        </p:nvSpPr>
        <p:spPr>
          <a:xfrm>
            <a:off x="472966" y="4112881"/>
            <a:ext cx="1664438" cy="69995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5" dist="22987" dir="2460000" algn="tl" rotWithShape="0">
              <a:schemeClr val="tx2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Post-processing</a:t>
            </a:r>
          </a:p>
        </p:txBody>
      </p:sp>
      <p:cxnSp>
        <p:nvCxnSpPr>
          <p:cNvPr id="59" name="Vinklad  58"/>
          <p:cNvCxnSpPr>
            <a:stCxn id="44" idx="1"/>
            <a:endCxn id="41" idx="1"/>
          </p:cNvCxnSpPr>
          <p:nvPr/>
        </p:nvCxnSpPr>
        <p:spPr>
          <a:xfrm rot="10800000">
            <a:off x="472967" y="2366083"/>
            <a:ext cx="12700" cy="105776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Rak pil 64"/>
          <p:cNvCxnSpPr>
            <a:stCxn id="12" idx="2"/>
            <a:endCxn id="41" idx="0"/>
          </p:cNvCxnSpPr>
          <p:nvPr/>
        </p:nvCxnSpPr>
        <p:spPr>
          <a:xfrm>
            <a:off x="1305187" y="1564917"/>
            <a:ext cx="1" cy="4511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Rak pil 65"/>
          <p:cNvCxnSpPr>
            <a:stCxn id="41" idx="2"/>
            <a:endCxn id="44" idx="0"/>
          </p:cNvCxnSpPr>
          <p:nvPr/>
        </p:nvCxnSpPr>
        <p:spPr>
          <a:xfrm>
            <a:off x="1305185" y="2716057"/>
            <a:ext cx="0" cy="3578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Rak pil 70"/>
          <p:cNvCxnSpPr>
            <a:stCxn id="44" idx="2"/>
            <a:endCxn id="45" idx="0"/>
          </p:cNvCxnSpPr>
          <p:nvPr/>
        </p:nvCxnSpPr>
        <p:spPr>
          <a:xfrm>
            <a:off x="1305185" y="3773823"/>
            <a:ext cx="0" cy="3390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ruta 84"/>
          <p:cNvSpPr txBox="1"/>
          <p:nvPr/>
        </p:nvSpPr>
        <p:spPr>
          <a:xfrm>
            <a:off x="221744" y="39709"/>
            <a:ext cx="3238500" cy="435294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sz="2800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FEM Pipeline</a:t>
            </a:r>
          </a:p>
        </p:txBody>
      </p:sp>
      <p:cxnSp>
        <p:nvCxnSpPr>
          <p:cNvPr id="107" name="Vinklad  106"/>
          <p:cNvCxnSpPr>
            <a:stCxn id="12" idx="3"/>
            <a:endCxn id="110" idx="1"/>
          </p:cNvCxnSpPr>
          <p:nvPr/>
        </p:nvCxnSpPr>
        <p:spPr>
          <a:xfrm flipV="1">
            <a:off x="2137404" y="975394"/>
            <a:ext cx="1969199" cy="23954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ruta 109"/>
          <p:cNvSpPr txBox="1"/>
          <p:nvPr/>
        </p:nvSpPr>
        <p:spPr>
          <a:xfrm>
            <a:off x="4106603" y="774516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Mesh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generation</a:t>
            </a:r>
          </a:p>
        </p:txBody>
      </p:sp>
      <p:cxnSp>
        <p:nvCxnSpPr>
          <p:cNvPr id="114" name="Vinklad  113"/>
          <p:cNvCxnSpPr>
            <a:stCxn id="41" idx="3"/>
            <a:endCxn id="136" idx="1"/>
          </p:cNvCxnSpPr>
          <p:nvPr/>
        </p:nvCxnSpPr>
        <p:spPr>
          <a:xfrm flipV="1">
            <a:off x="2137404" y="1756582"/>
            <a:ext cx="1969199" cy="6095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Vinklad  125"/>
          <p:cNvCxnSpPr>
            <a:stCxn id="12" idx="3"/>
            <a:endCxn id="172" idx="1"/>
          </p:cNvCxnSpPr>
          <p:nvPr/>
        </p:nvCxnSpPr>
        <p:spPr>
          <a:xfrm flipV="1">
            <a:off x="2137404" y="495559"/>
            <a:ext cx="1969199" cy="71938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Vinklad  129"/>
          <p:cNvCxnSpPr>
            <a:stCxn id="44" idx="3"/>
            <a:endCxn id="177" idx="1"/>
          </p:cNvCxnSpPr>
          <p:nvPr/>
        </p:nvCxnSpPr>
        <p:spPr>
          <a:xfrm>
            <a:off x="2137404" y="3423845"/>
            <a:ext cx="1969192" cy="13202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Vinklad  131"/>
          <p:cNvCxnSpPr>
            <a:stCxn id="45" idx="3"/>
            <a:endCxn id="147" idx="1"/>
          </p:cNvCxnSpPr>
          <p:nvPr/>
        </p:nvCxnSpPr>
        <p:spPr>
          <a:xfrm flipV="1">
            <a:off x="2137404" y="4240249"/>
            <a:ext cx="1969199" cy="2226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ruta 135"/>
          <p:cNvSpPr txBox="1"/>
          <p:nvPr/>
        </p:nvSpPr>
        <p:spPr>
          <a:xfrm>
            <a:off x="4106603" y="15557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Tensor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operations</a:t>
            </a:r>
          </a:p>
        </p:txBody>
      </p:sp>
      <p:cxnSp>
        <p:nvCxnSpPr>
          <p:cNvPr id="137" name="Vinklad  136"/>
          <p:cNvCxnSpPr>
            <a:stCxn id="41" idx="3"/>
            <a:endCxn id="140" idx="1"/>
          </p:cNvCxnSpPr>
          <p:nvPr/>
        </p:nvCxnSpPr>
        <p:spPr>
          <a:xfrm flipV="1">
            <a:off x="2137404" y="2199282"/>
            <a:ext cx="1969193" cy="1668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ruta 139"/>
          <p:cNvSpPr txBox="1"/>
          <p:nvPr/>
        </p:nvSpPr>
        <p:spPr>
          <a:xfrm>
            <a:off x="4106597" y="1998404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>
                <a:latin typeface="Fira Sans Light" panose="020B0403050000020004" pitchFamily="34" charset="0"/>
                <a:ea typeface="Fira Sans Light" panose="020B0403050000020004" pitchFamily="34" charset="0"/>
              </a:rPr>
              <a:t>Shape functions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43" name="Vinklad  142"/>
          <p:cNvCxnSpPr>
            <a:stCxn id="41" idx="3"/>
            <a:endCxn id="199" idx="1"/>
          </p:cNvCxnSpPr>
          <p:nvPr/>
        </p:nvCxnSpPr>
        <p:spPr>
          <a:xfrm>
            <a:off x="2137404" y="2366082"/>
            <a:ext cx="1969200" cy="26737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ruta 146"/>
          <p:cNvSpPr txBox="1"/>
          <p:nvPr/>
        </p:nvSpPr>
        <p:spPr>
          <a:xfrm>
            <a:off x="4106603" y="403937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Vizualization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of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solution</a:t>
            </a:r>
          </a:p>
        </p:txBody>
      </p:sp>
      <p:cxnSp>
        <p:nvCxnSpPr>
          <p:cNvPr id="148" name="Vinklad  147"/>
          <p:cNvCxnSpPr>
            <a:stCxn id="45" idx="3"/>
            <a:endCxn id="161" idx="1"/>
          </p:cNvCxnSpPr>
          <p:nvPr/>
        </p:nvCxnSpPr>
        <p:spPr>
          <a:xfrm>
            <a:off x="2137404" y="4462860"/>
            <a:ext cx="1969191" cy="21156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ruta 160"/>
          <p:cNvSpPr txBox="1"/>
          <p:nvPr/>
        </p:nvSpPr>
        <p:spPr>
          <a:xfrm>
            <a:off x="4106595" y="4473545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Aggregate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 data (</a:t>
            </a:r>
            <a:r>
              <a:rPr lang="sv-SE" dirty="0" err="1">
                <a:latin typeface="Fira Sans Light" panose="020B0403050000020004" pitchFamily="34" charset="0"/>
                <a:ea typeface="Fira Sans Light" panose="020B0403050000020004" pitchFamily="34" charset="0"/>
              </a:rPr>
              <a:t>plotting</a:t>
            </a:r>
            <a:r>
              <a:rPr lang="sv-SE" dirty="0">
                <a:latin typeface="Fira Sans Light" panose="020B0403050000020004" pitchFamily="34" charset="0"/>
                <a:ea typeface="Fira Sans Light" panose="020B0403050000020004" pitchFamily="34" charset="0"/>
              </a:rPr>
              <a:t>)</a:t>
            </a:r>
          </a:p>
        </p:txBody>
      </p:sp>
      <p:sp>
        <p:nvSpPr>
          <p:cNvPr id="172" name="textruta 171"/>
          <p:cNvSpPr txBox="1"/>
          <p:nvPr/>
        </p:nvSpPr>
        <p:spPr>
          <a:xfrm>
            <a:off x="4106603" y="29468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Geometry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7" name="textruta 176"/>
          <p:cNvSpPr txBox="1"/>
          <p:nvPr/>
        </p:nvSpPr>
        <p:spPr>
          <a:xfrm>
            <a:off x="4106596" y="3354991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Iterative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178" name="textruta 177"/>
          <p:cNvSpPr txBox="1"/>
          <p:nvPr/>
        </p:nvSpPr>
        <p:spPr>
          <a:xfrm>
            <a:off x="4106598" y="2946368"/>
            <a:ext cx="2166755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Direct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solvers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cxnSp>
        <p:nvCxnSpPr>
          <p:cNvPr id="181" name="Vinklad  180"/>
          <p:cNvCxnSpPr>
            <a:stCxn id="44" idx="3"/>
            <a:endCxn id="178" idx="1"/>
          </p:cNvCxnSpPr>
          <p:nvPr/>
        </p:nvCxnSpPr>
        <p:spPr>
          <a:xfrm flipV="1">
            <a:off x="2137404" y="3147246"/>
            <a:ext cx="1969194" cy="27659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ruta 198"/>
          <p:cNvSpPr txBox="1"/>
          <p:nvPr/>
        </p:nvSpPr>
        <p:spPr>
          <a:xfrm>
            <a:off x="4106604" y="2432578"/>
            <a:ext cx="2166754" cy="401755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Plasticity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,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dense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</a:t>
            </a:r>
            <a:r>
              <a:rPr lang="sv-SE" dirty="0" err="1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solver</a:t>
            </a:r>
            <a:r>
              <a:rPr lang="sv-SE" dirty="0" smtClean="0">
                <a:latin typeface="Fira Sans Light" panose="020B0403050000020004" pitchFamily="34" charset="0"/>
                <a:ea typeface="Fira Sans Light" panose="020B0403050000020004" pitchFamily="34" charset="0"/>
              </a:rPr>
              <a:t> QP</a:t>
            </a:r>
            <a:endParaRPr lang="sv-SE" dirty="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0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44094" y="251159"/>
            <a:ext cx="6171009" cy="615950"/>
          </a:xfrm>
        </p:spPr>
        <p:txBody>
          <a:bodyPr/>
          <a:lstStyle/>
          <a:p>
            <a:r>
              <a:rPr lang="sv-SE" dirty="0" err="1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Tensor</a:t>
            </a:r>
            <a:r>
              <a:rPr lang="sv-SE" dirty="0" smtClean="0">
                <a:latin typeface="Fira Sans Medium" panose="020B0603050000020004" pitchFamily="34" charset="0"/>
                <a:ea typeface="Fira Sans Medium" panose="020B0603050000020004" pitchFamily="34" charset="0"/>
              </a:rPr>
              <a:t> operations</a:t>
            </a:r>
            <a:endParaRPr lang="sv-SE" dirty="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2" name="textruta 1"/>
          <p:cNvSpPr txBox="1"/>
          <p:nvPr/>
        </p:nvSpPr>
        <p:spPr>
          <a:xfrm>
            <a:off x="434340" y="897589"/>
            <a:ext cx="5768340" cy="32385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/>
              <a:t>Typically</a:t>
            </a:r>
            <a:r>
              <a:rPr lang="sv-SE" sz="2000" dirty="0"/>
              <a:t> </a:t>
            </a:r>
            <a:r>
              <a:rPr lang="sv-SE" sz="2000" dirty="0" err="1"/>
              <a:t>PDE’s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given as a </a:t>
            </a:r>
            <a:r>
              <a:rPr lang="sv-SE" sz="2000" dirty="0" err="1" smtClean="0"/>
              <a:t>collection</a:t>
            </a:r>
            <a:r>
              <a:rPr lang="sv-SE" sz="2000" dirty="0" smtClean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tensorial</a:t>
            </a:r>
            <a:r>
              <a:rPr lang="sv-SE" sz="2000" dirty="0"/>
              <a:t> 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/>
              <a:t>Working</a:t>
            </a:r>
            <a:r>
              <a:rPr lang="sv-SE" sz="2000" dirty="0" smtClean="0"/>
              <a:t> </a:t>
            </a:r>
            <a:r>
              <a:rPr lang="sv-SE" sz="2000" dirty="0" err="1" smtClean="0"/>
              <a:t>with</a:t>
            </a:r>
            <a:r>
              <a:rPr lang="sv-SE" sz="2000" dirty="0" smtClean="0"/>
              <a:t> ”</a:t>
            </a:r>
            <a:r>
              <a:rPr lang="sv-SE" sz="2000" dirty="0" err="1" smtClean="0"/>
              <a:t>naked</a:t>
            </a:r>
            <a:r>
              <a:rPr lang="sv-SE" sz="2000" dirty="0" smtClean="0"/>
              <a:t>” Julia </a:t>
            </a:r>
            <a:r>
              <a:rPr lang="sv-SE" sz="2000" dirty="0" err="1" smtClean="0"/>
              <a:t>arrays</a:t>
            </a:r>
            <a:r>
              <a:rPr lang="sv-SE" sz="2000" dirty="0" smtClean="0"/>
              <a:t> as a representation </a:t>
            </a:r>
            <a:r>
              <a:rPr lang="sv-SE" sz="2000" dirty="0" err="1" smtClean="0"/>
              <a:t>of</a:t>
            </a:r>
            <a:r>
              <a:rPr lang="sv-SE" sz="2000" dirty="0" smtClean="0"/>
              <a:t> </a:t>
            </a:r>
            <a:r>
              <a:rPr lang="sv-SE" sz="2000" dirty="0" err="1" smtClean="0"/>
              <a:t>tensors</a:t>
            </a:r>
            <a:r>
              <a:rPr lang="sv-SE" sz="2000" dirty="0" smtClean="0"/>
              <a:t> </a:t>
            </a:r>
            <a:r>
              <a:rPr lang="sv-SE" sz="2000" dirty="0" err="1" smtClean="0"/>
              <a:t>possible</a:t>
            </a:r>
            <a:endParaRPr lang="sv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dirty="0" err="1" smtClean="0"/>
              <a:t>This</a:t>
            </a:r>
            <a:r>
              <a:rPr lang="sv-SE" sz="2000" dirty="0" smtClean="0"/>
              <a:t> is Julia! No </a:t>
            </a:r>
            <a:r>
              <a:rPr lang="sv-SE" sz="2000" dirty="0" err="1" smtClean="0"/>
              <a:t>fear</a:t>
            </a:r>
            <a:r>
              <a:rPr lang="sv-SE" sz="2000" dirty="0" smtClean="0"/>
              <a:t> </a:t>
            </a:r>
            <a:r>
              <a:rPr lang="sv-SE" sz="2000" dirty="0" err="1" smtClean="0"/>
              <a:t>of</a:t>
            </a:r>
            <a:r>
              <a:rPr lang="sv-SE" sz="2000" dirty="0" smtClean="0"/>
              <a:t> </a:t>
            </a:r>
            <a:r>
              <a:rPr lang="sv-SE" sz="2000" dirty="0" err="1" smtClean="0"/>
              <a:t>creating</a:t>
            </a:r>
            <a:r>
              <a:rPr lang="sv-SE" sz="2000" dirty="0" smtClean="0"/>
              <a:t> new </a:t>
            </a:r>
            <a:r>
              <a:rPr lang="sv-SE" sz="2000" dirty="0" err="1" smtClean="0"/>
              <a:t>types</a:t>
            </a:r>
            <a:r>
              <a:rPr lang="sv-SE" sz="2000" dirty="0" smtClean="0"/>
              <a:t> </a:t>
            </a:r>
            <a:r>
              <a:rPr lang="sv-SE" sz="2000" dirty="0" err="1" smtClean="0"/>
              <a:t>that</a:t>
            </a:r>
            <a:r>
              <a:rPr lang="sv-SE" sz="2000" dirty="0" smtClean="0"/>
              <a:t> </a:t>
            </a:r>
            <a:r>
              <a:rPr lang="sv-SE" sz="2000" dirty="0" err="1" smtClean="0"/>
              <a:t>maps</a:t>
            </a:r>
            <a:r>
              <a:rPr lang="sv-SE" sz="2000" dirty="0" smtClean="0"/>
              <a:t> </a:t>
            </a:r>
            <a:r>
              <a:rPr lang="sv-SE" sz="2000" dirty="0" err="1" smtClean="0"/>
              <a:t>more</a:t>
            </a:r>
            <a:r>
              <a:rPr lang="sv-SE" sz="2000" dirty="0" smtClean="0"/>
              <a:t> </a:t>
            </a:r>
            <a:r>
              <a:rPr lang="sv-SE" sz="2000" dirty="0" err="1" smtClean="0"/>
              <a:t>directly</a:t>
            </a:r>
            <a:r>
              <a:rPr lang="sv-SE" sz="2000" dirty="0" smtClean="0"/>
              <a:t> to </a:t>
            </a:r>
            <a:r>
              <a:rPr lang="sv-SE" sz="2000" dirty="0" err="1" smtClean="0"/>
              <a:t>our</a:t>
            </a:r>
            <a:r>
              <a:rPr lang="sv-SE" sz="2000" dirty="0" smtClean="0"/>
              <a:t> </a:t>
            </a:r>
            <a:r>
              <a:rPr lang="sv-SE" sz="2000" dirty="0" err="1" smtClean="0"/>
              <a:t>mathematical</a:t>
            </a:r>
            <a:r>
              <a:rPr lang="sv-SE" sz="2000" dirty="0" smtClean="0"/>
              <a:t> </a:t>
            </a:r>
            <a:r>
              <a:rPr lang="sv-SE" sz="2000" dirty="0" err="1" smtClean="0"/>
              <a:t>objects</a:t>
            </a:r>
            <a:endParaRPr lang="sv-SE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195379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8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7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3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2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14.xml><?xml version="1.0" encoding="utf-8"?>
<a:theme xmlns:a="http://schemas.openxmlformats.org/drawingml/2006/main" name="3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6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_Custom Design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7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3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4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5_Chalmers">
  <a:themeElements>
    <a:clrScheme name="Chalmers 3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330F6"/>
      </a:accent1>
      <a:accent2>
        <a:srgbClr val="02BA5B"/>
      </a:accent2>
      <a:accent3>
        <a:srgbClr val="F92B07"/>
      </a:accent3>
      <a:accent4>
        <a:srgbClr val="FFD830"/>
      </a:accent4>
      <a:accent5>
        <a:srgbClr val="FF5B04"/>
      </a:accent5>
      <a:accent6>
        <a:srgbClr val="E1FA1F"/>
      </a:accent6>
      <a:hlink>
        <a:srgbClr val="55C3FF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1_Chalmers PPT_Skis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6_Chalmers">
  <a:themeElements>
    <a:clrScheme name="Custom 2">
      <a:dk1>
        <a:srgbClr val="000000"/>
      </a:dk1>
      <a:lt1>
        <a:srgbClr val="9C9C9C"/>
      </a:lt1>
      <a:dk2>
        <a:srgbClr val="262626"/>
      </a:dk2>
      <a:lt2>
        <a:srgbClr val="FFFFFF"/>
      </a:lt2>
      <a:accent1>
        <a:srgbClr val="0013BD"/>
      </a:accent1>
      <a:accent2>
        <a:srgbClr val="C0504D"/>
      </a:accent2>
      <a:accent3>
        <a:srgbClr val="BB1F06"/>
      </a:accent3>
      <a:accent4>
        <a:srgbClr val="F9FFF3"/>
      </a:accent4>
      <a:accent5>
        <a:srgbClr val="F9FFF3"/>
      </a:accent5>
      <a:accent6>
        <a:srgbClr val="F9FFF3"/>
      </a:accent6>
      <a:hlink>
        <a:srgbClr val="F9FFF3"/>
      </a:hlink>
      <a:folHlink>
        <a:srgbClr val="9C9C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 anchorCtr="0">
        <a:noAutofit/>
      </a:bodyPr>
      <a:lstStyle>
        <a:defPPr>
          <a:defRPr sz="2000" b="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 PPT_Skiss.potx</Template>
  <TotalTime>15471</TotalTime>
  <Words>1637</Words>
  <Application>Microsoft Office PowerPoint</Application>
  <PresentationFormat>Anpassad</PresentationFormat>
  <Paragraphs>447</Paragraphs>
  <Slides>27</Slides>
  <Notes>16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11</vt:i4>
      </vt:variant>
      <vt:variant>
        <vt:lpstr>Tema</vt:lpstr>
      </vt:variant>
      <vt:variant>
        <vt:i4>16</vt:i4>
      </vt:variant>
      <vt:variant>
        <vt:lpstr>Bildrubriker</vt:lpstr>
      </vt:variant>
      <vt:variant>
        <vt:i4>27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Fira Mono</vt:lpstr>
      <vt:lpstr>Fira Sans</vt:lpstr>
      <vt:lpstr>Fira Sans Light</vt:lpstr>
      <vt:lpstr>Fira Sans Medium</vt:lpstr>
      <vt:lpstr>Fira Sans SemiBold</vt:lpstr>
      <vt:lpstr>Rockwell</vt:lpstr>
      <vt:lpstr>Wingdings</vt:lpstr>
      <vt:lpstr>8_Chalmers PPT_Skiss</vt:lpstr>
      <vt:lpstr>6_Chalmers PPT_Skiss</vt:lpstr>
      <vt:lpstr>7_Chalmers PPT_Skiss</vt:lpstr>
      <vt:lpstr>1_Chalmers</vt:lpstr>
      <vt:lpstr>3_Chalmers</vt:lpstr>
      <vt:lpstr>4_Chalmers</vt:lpstr>
      <vt:lpstr>5_Chalmers</vt:lpstr>
      <vt:lpstr>1_Chalmers PPT_Skiss</vt:lpstr>
      <vt:lpstr>6_Chalmers</vt:lpstr>
      <vt:lpstr>2_Chalmers PPT_Skiss</vt:lpstr>
      <vt:lpstr>7_Chalmers</vt:lpstr>
      <vt:lpstr>3_Chalmers PPT_Skiss</vt:lpstr>
      <vt:lpstr>2_Chalmers</vt:lpstr>
      <vt:lpstr>3_Custom Design</vt:lpstr>
      <vt:lpstr>6_Custom Design</vt:lpstr>
      <vt:lpstr>1_Custom Design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Chalmers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Terfors</dc:creator>
  <cp:lastModifiedBy>Kristoffer Carlssson</cp:lastModifiedBy>
  <cp:revision>816</cp:revision>
  <cp:lastPrinted>2015-08-20T09:26:37Z</cp:lastPrinted>
  <dcterms:created xsi:type="dcterms:W3CDTF">2015-08-13T07:30:14Z</dcterms:created>
  <dcterms:modified xsi:type="dcterms:W3CDTF">2016-06-23T01:04:52Z</dcterms:modified>
</cp:coreProperties>
</file>